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58" r:id="rId4"/>
    <p:sldId id="259" r:id="rId5"/>
    <p:sldId id="260" r:id="rId6"/>
    <p:sldId id="261" r:id="rId7"/>
    <p:sldId id="262" r:id="rId8"/>
    <p:sldId id="263" r:id="rId9"/>
    <p:sldId id="264" r:id="rId10"/>
    <p:sldId id="265" r:id="rId11"/>
    <p:sldId id="266" r:id="rId12"/>
    <p:sldId id="267" r:id="rId13"/>
    <p:sldId id="268" r:id="rId14"/>
    <p:sldId id="273" r:id="rId15"/>
    <p:sldId id="269" r:id="rId16"/>
    <p:sldId id="270" r:id="rId17"/>
    <p:sldId id="271" r:id="rId18"/>
    <p:sldId id="27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2" autoAdjust="0"/>
    <p:restoredTop sz="94660"/>
  </p:normalViewPr>
  <p:slideViewPr>
    <p:cSldViewPr snapToGrid="0">
      <p:cViewPr varScale="1">
        <p:scale>
          <a:sx n="69" d="100"/>
          <a:sy n="69" d="100"/>
        </p:scale>
        <p:origin x="72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955F593-4311-4AD4-9E9F-A93317663A12}"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728445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55F593-4311-4AD4-9E9F-A93317663A12}"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3098604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55F593-4311-4AD4-9E9F-A93317663A12}"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9BC69-0F50-42B9-B530-80E763E7EF22}"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433490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55F593-4311-4AD4-9E9F-A93317663A12}"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24541578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55F593-4311-4AD4-9E9F-A93317663A12}"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9BC69-0F50-42B9-B530-80E763E7EF2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481186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55F593-4311-4AD4-9E9F-A93317663A12}"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4145220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55F593-4311-4AD4-9E9F-A93317663A12}"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1417498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55F593-4311-4AD4-9E9F-A93317663A12}"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3932568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55F593-4311-4AD4-9E9F-A93317663A12}"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548711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55F593-4311-4AD4-9E9F-A93317663A12}"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3819509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955F593-4311-4AD4-9E9F-A93317663A12}" type="datetimeFigureOut">
              <a:rPr lang="en-US" smtClean="0"/>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410180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955F593-4311-4AD4-9E9F-A93317663A12}" type="datetimeFigureOut">
              <a:rPr lang="en-US" smtClean="0"/>
              <a:t>4/23/2019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4101779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55F593-4311-4AD4-9E9F-A93317663A12}" type="datetimeFigureOut">
              <a:rPr lang="en-US" smtClean="0"/>
              <a:t>4/23/2019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1232509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55F593-4311-4AD4-9E9F-A93317663A12}" type="datetimeFigureOut">
              <a:rPr lang="en-US" smtClean="0"/>
              <a:t>4/23/2019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1434570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55F593-4311-4AD4-9E9F-A93317663A12}" type="datetimeFigureOut">
              <a:rPr lang="en-US" smtClean="0"/>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3622973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955F593-4311-4AD4-9E9F-A93317663A12}" type="datetimeFigureOut">
              <a:rPr lang="en-US" smtClean="0"/>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9BC69-0F50-42B9-B530-80E763E7EF22}" type="slidenum">
              <a:rPr lang="en-US" smtClean="0"/>
              <a:t>‹#›</a:t>
            </a:fld>
            <a:endParaRPr lang="en-US"/>
          </a:p>
        </p:txBody>
      </p:sp>
    </p:spTree>
    <p:extLst>
      <p:ext uri="{BB962C8B-B14F-4D97-AF65-F5344CB8AC3E}">
        <p14:creationId xmlns:p14="http://schemas.microsoft.com/office/powerpoint/2010/main" val="976868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955F593-4311-4AD4-9E9F-A93317663A12}" type="datetimeFigureOut">
              <a:rPr lang="en-US" smtClean="0"/>
              <a:t>4/23/2019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0B9BC69-0F50-42B9-B530-80E763E7EF22}" type="slidenum">
              <a:rPr lang="en-US" smtClean="0"/>
              <a:t>‹#›</a:t>
            </a:fld>
            <a:endParaRPr lang="en-US"/>
          </a:p>
        </p:txBody>
      </p:sp>
    </p:spTree>
    <p:extLst>
      <p:ext uri="{BB962C8B-B14F-4D97-AF65-F5344CB8AC3E}">
        <p14:creationId xmlns:p14="http://schemas.microsoft.com/office/powerpoint/2010/main" val="34774074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themeOverride" Target="../theme/themeOverride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E8E41-C66B-49EB-82C4-72993FEBF1A8}"/>
              </a:ext>
            </a:extLst>
          </p:cNvPr>
          <p:cNvSpPr>
            <a:spLocks noGrp="1"/>
          </p:cNvSpPr>
          <p:nvPr>
            <p:ph type="ctrTitle"/>
          </p:nvPr>
        </p:nvSpPr>
        <p:spPr>
          <a:xfrm>
            <a:off x="-505426" y="853531"/>
            <a:ext cx="11067408" cy="1227062"/>
          </a:xfrm>
        </p:spPr>
        <p:txBody>
          <a:bodyPr>
            <a:noAutofit/>
          </a:bodyPr>
          <a:lstStyle/>
          <a:p>
            <a:pPr algn="ctr"/>
            <a:r>
              <a:rPr lang="en-US" sz="3600" b="1" dirty="0">
                <a:latin typeface="Times New Roman" panose="02020603050405020304" pitchFamily="18" charset="0"/>
                <a:cs typeface="Times New Roman" panose="02020603050405020304" pitchFamily="18" charset="0"/>
              </a:rPr>
              <a:t>LASER BLOOD FLOW MEASURENT</a:t>
            </a:r>
            <a:br>
              <a:rPr lang="en-US" sz="3600" b="1" dirty="0">
                <a:latin typeface="Times New Roman" panose="02020603050405020304" pitchFamily="18" charset="0"/>
                <a:cs typeface="Times New Roman" panose="02020603050405020304" pitchFamily="18" charset="0"/>
              </a:rPr>
            </a:br>
            <a:r>
              <a:rPr lang="en-US" sz="3600" b="1" dirty="0">
                <a:latin typeface="Times New Roman" panose="02020603050405020304" pitchFamily="18" charset="0"/>
                <a:cs typeface="Times New Roman" panose="02020603050405020304" pitchFamily="18" charset="0"/>
              </a:rPr>
              <a:t> &amp; </a:t>
            </a:r>
            <a:br>
              <a:rPr lang="en-US" sz="3600" b="1" dirty="0">
                <a:latin typeface="Times New Roman" panose="02020603050405020304" pitchFamily="18" charset="0"/>
                <a:cs typeface="Times New Roman" panose="02020603050405020304" pitchFamily="18" charset="0"/>
              </a:rPr>
            </a:br>
            <a:r>
              <a:rPr lang="en-US" sz="3600" b="1" dirty="0">
                <a:latin typeface="Times New Roman" panose="02020603050405020304" pitchFamily="18" charset="0"/>
                <a:cs typeface="Times New Roman" panose="02020603050405020304" pitchFamily="18" charset="0"/>
              </a:rPr>
              <a:t>PORT WINE STAIN </a:t>
            </a:r>
          </a:p>
        </p:txBody>
      </p:sp>
      <p:sp>
        <p:nvSpPr>
          <p:cNvPr id="3" name="Subtitle 2">
            <a:extLst>
              <a:ext uri="{FF2B5EF4-FFF2-40B4-BE49-F238E27FC236}">
                <a16:creationId xmlns:a16="http://schemas.microsoft.com/office/drawing/2014/main" id="{7501AE0C-22EA-42B8-AFA9-DFCA2F9D24EA}"/>
              </a:ext>
            </a:extLst>
          </p:cNvPr>
          <p:cNvSpPr>
            <a:spLocks noGrp="1"/>
          </p:cNvSpPr>
          <p:nvPr>
            <p:ph type="subTitle" idx="1"/>
          </p:nvPr>
        </p:nvSpPr>
        <p:spPr>
          <a:xfrm>
            <a:off x="375992" y="2465365"/>
            <a:ext cx="10185990" cy="4392635"/>
          </a:xfrm>
        </p:spPr>
        <p:txBody>
          <a:bodyPr>
            <a:normAutofit/>
          </a:bodyPr>
          <a:lstStyle/>
          <a:p>
            <a:pPr algn="ctr"/>
            <a:r>
              <a:rPr lang="en-US" sz="2800" b="1" dirty="0">
                <a:solidFill>
                  <a:schemeClr val="tx1"/>
                </a:solidFill>
                <a:latin typeface="Times New Roman" panose="02020603050405020304" pitchFamily="18" charset="0"/>
                <a:cs typeface="Times New Roman" panose="02020603050405020304" pitchFamily="18" charset="0"/>
              </a:rPr>
              <a:t>Department of Medical Instrumentation Engineering Techniques, Electrical Engineering Technical College, Middle Technical University(MTU),Baghdad-Iraq</a:t>
            </a:r>
          </a:p>
          <a:p>
            <a:pPr algn="ctr"/>
            <a:r>
              <a:rPr lang="en-US" sz="2800" b="1" dirty="0">
                <a:solidFill>
                  <a:schemeClr val="tx1"/>
                </a:solidFill>
                <a:latin typeface="Times New Roman" panose="02020603050405020304" pitchFamily="18" charset="0"/>
                <a:cs typeface="Times New Roman" panose="02020603050405020304" pitchFamily="18" charset="0"/>
              </a:rPr>
              <a:t>Postgraduate(M.Sc. Tech.)</a:t>
            </a:r>
          </a:p>
          <a:p>
            <a:pPr algn="ctr"/>
            <a:r>
              <a:rPr lang="en-US" sz="2800" b="1" dirty="0">
                <a:solidFill>
                  <a:schemeClr val="tx1"/>
                </a:solidFill>
                <a:latin typeface="Times New Roman" panose="02020603050405020304" pitchFamily="18" charset="0"/>
                <a:cs typeface="Times New Roman" panose="02020603050405020304" pitchFamily="18" charset="0"/>
              </a:rPr>
              <a:t>Second Semester(2018-2019)</a:t>
            </a:r>
          </a:p>
          <a:p>
            <a:pPr algn="ctr"/>
            <a:r>
              <a:rPr lang="en-US" sz="2800" b="1" dirty="0">
                <a:solidFill>
                  <a:schemeClr val="tx1"/>
                </a:solidFill>
                <a:latin typeface="Times New Roman" panose="02020603050405020304" pitchFamily="18" charset="0"/>
                <a:cs typeface="Times New Roman" panose="02020603050405020304" pitchFamily="18" charset="0"/>
              </a:rPr>
              <a:t>Dr. </a:t>
            </a:r>
            <a:r>
              <a:rPr lang="en-US" sz="2800" b="1" dirty="0" err="1">
                <a:solidFill>
                  <a:schemeClr val="tx1"/>
                </a:solidFill>
                <a:latin typeface="Times New Roman" panose="02020603050405020304" pitchFamily="18" charset="0"/>
                <a:cs typeface="Times New Roman" panose="02020603050405020304" pitchFamily="18" charset="0"/>
              </a:rPr>
              <a:t>Jannan</a:t>
            </a:r>
            <a:r>
              <a:rPr lang="en-US" sz="2800" b="1" dirty="0">
                <a:solidFill>
                  <a:schemeClr val="tx1"/>
                </a:solidFill>
                <a:latin typeface="Times New Roman" panose="02020603050405020304" pitchFamily="18" charset="0"/>
                <a:cs typeface="Times New Roman" panose="02020603050405020304" pitchFamily="18" charset="0"/>
              </a:rPr>
              <a:t> Fadel</a:t>
            </a:r>
          </a:p>
        </p:txBody>
      </p:sp>
    </p:spTree>
    <p:extLst>
      <p:ext uri="{BB962C8B-B14F-4D97-AF65-F5344CB8AC3E}">
        <p14:creationId xmlns:p14="http://schemas.microsoft.com/office/powerpoint/2010/main" val="3463795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6D629-BECF-4926-AED9-117B3B0B49E6}"/>
              </a:ext>
            </a:extLst>
          </p:cNvPr>
          <p:cNvSpPr>
            <a:spLocks noGrp="1"/>
          </p:cNvSpPr>
          <p:nvPr>
            <p:ph type="title"/>
          </p:nvPr>
        </p:nvSpPr>
        <p:spPr>
          <a:xfrm>
            <a:off x="319527" y="278296"/>
            <a:ext cx="8596668" cy="565047"/>
          </a:xfrm>
        </p:spPr>
        <p:txBody>
          <a:bodyPr>
            <a:normAutofit fontScale="90000"/>
          </a:bodyPr>
          <a:lstStyle/>
          <a:p>
            <a:br>
              <a:rPr lang="en-US" b="1" i="1" dirty="0">
                <a:latin typeface="Times New Roman" panose="02020603050405020304" pitchFamily="18" charset="0"/>
                <a:cs typeface="Times New Roman" panose="02020603050405020304" pitchFamily="18" charset="0"/>
              </a:rPr>
            </a:br>
            <a:r>
              <a:rPr lang="en-US" b="1" i="1" dirty="0">
                <a:latin typeface="Times New Roman" panose="02020603050405020304" pitchFamily="18" charset="0"/>
                <a:cs typeface="Times New Roman" panose="02020603050405020304" pitchFamily="18" charset="0"/>
              </a:rPr>
              <a:t>Needle Probes </a:t>
            </a:r>
          </a:p>
        </p:txBody>
      </p:sp>
      <p:pic>
        <p:nvPicPr>
          <p:cNvPr id="5" name="Picture 4">
            <a:extLst>
              <a:ext uri="{FF2B5EF4-FFF2-40B4-BE49-F238E27FC236}">
                <a16:creationId xmlns:a16="http://schemas.microsoft.com/office/drawing/2014/main" id="{AA56032C-6A18-40E7-9D62-99EBEFC76FC4}"/>
              </a:ext>
            </a:extLst>
          </p:cNvPr>
          <p:cNvPicPr>
            <a:picLocks noChangeAspect="1"/>
          </p:cNvPicPr>
          <p:nvPr/>
        </p:nvPicPr>
        <p:blipFill>
          <a:blip r:embed="rId2"/>
          <a:stretch>
            <a:fillRect/>
          </a:stretch>
        </p:blipFill>
        <p:spPr>
          <a:xfrm>
            <a:off x="2771179" y="1370231"/>
            <a:ext cx="4110037" cy="3313791"/>
          </a:xfrm>
          <a:prstGeom prst="rect">
            <a:avLst/>
          </a:prstGeom>
        </p:spPr>
      </p:pic>
      <p:sp>
        <p:nvSpPr>
          <p:cNvPr id="6" name="Rectangle 5">
            <a:extLst>
              <a:ext uri="{FF2B5EF4-FFF2-40B4-BE49-F238E27FC236}">
                <a16:creationId xmlns:a16="http://schemas.microsoft.com/office/drawing/2014/main" id="{57D9A88A-CE8B-481A-9C21-6BEEA777F038}"/>
              </a:ext>
            </a:extLst>
          </p:cNvPr>
          <p:cNvSpPr/>
          <p:nvPr/>
        </p:nvSpPr>
        <p:spPr>
          <a:xfrm>
            <a:off x="661404" y="4872216"/>
            <a:ext cx="6096000" cy="1446550"/>
          </a:xfrm>
          <a:prstGeom prst="rect">
            <a:avLst/>
          </a:prstGeom>
        </p:spPr>
        <p:txBody>
          <a:bodyPr>
            <a:spAutoFit/>
          </a:bodyPr>
          <a:lstStyle/>
          <a:p>
            <a:endParaRPr lang="en-US" sz="1600" b="1" dirty="0">
              <a:solidFill>
                <a:srgbClr val="000000"/>
              </a:solidFill>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Applications:</a:t>
            </a:r>
          </a:p>
          <a:p>
            <a:pPr marR="13970"/>
            <a:r>
              <a:rPr lang="en-US" sz="2400" b="1" dirty="0">
                <a:latin typeface="Times New Roman" panose="02020603050405020304" pitchFamily="18" charset="0"/>
                <a:cs typeface="Times New Roman" panose="02020603050405020304" pitchFamily="18" charset="0"/>
              </a:rPr>
              <a:t>Invasive tissue measurement;</a:t>
            </a:r>
          </a:p>
          <a:p>
            <a:pPr marR="22850"/>
            <a:r>
              <a:rPr lang="en-US" sz="2400" b="1" dirty="0">
                <a:latin typeface="Times New Roman" panose="02020603050405020304" pitchFamily="18" charset="0"/>
                <a:cs typeface="Times New Roman" panose="02020603050405020304" pitchFamily="18" charset="0"/>
              </a:rPr>
              <a:t>e.g. Cerebral monitoring</a:t>
            </a:r>
          </a:p>
        </p:txBody>
      </p:sp>
    </p:spTree>
    <p:extLst>
      <p:ext uri="{BB962C8B-B14F-4D97-AF65-F5344CB8AC3E}">
        <p14:creationId xmlns:p14="http://schemas.microsoft.com/office/powerpoint/2010/main" val="2940178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89BE8-0638-445B-B506-0FFC3ECDF705}"/>
              </a:ext>
            </a:extLst>
          </p:cNvPr>
          <p:cNvSpPr>
            <a:spLocks noGrp="1"/>
          </p:cNvSpPr>
          <p:nvPr>
            <p:ph type="title"/>
          </p:nvPr>
        </p:nvSpPr>
        <p:spPr>
          <a:xfrm>
            <a:off x="253265" y="278294"/>
            <a:ext cx="8596668" cy="657813"/>
          </a:xfrm>
        </p:spPr>
        <p:txBody>
          <a:bodyPr>
            <a:normAutofit fontScale="90000"/>
          </a:bodyPr>
          <a:lstStyle/>
          <a:p>
            <a:br>
              <a:rPr lang="en-US" b="1" i="1" dirty="0">
                <a:latin typeface="Times New Roman" panose="02020603050405020304" pitchFamily="18" charset="0"/>
                <a:cs typeface="Times New Roman" panose="02020603050405020304" pitchFamily="18" charset="0"/>
              </a:rPr>
            </a:br>
            <a:r>
              <a:rPr lang="en-US" b="1" i="1" dirty="0">
                <a:latin typeface="Times New Roman" panose="02020603050405020304" pitchFamily="18" charset="0"/>
                <a:cs typeface="Times New Roman" panose="02020603050405020304" pitchFamily="18" charset="0"/>
              </a:rPr>
              <a:t>Single Fiber Probes </a:t>
            </a:r>
          </a:p>
        </p:txBody>
      </p:sp>
      <p:pic>
        <p:nvPicPr>
          <p:cNvPr id="4" name="Picture 3">
            <a:extLst>
              <a:ext uri="{FF2B5EF4-FFF2-40B4-BE49-F238E27FC236}">
                <a16:creationId xmlns:a16="http://schemas.microsoft.com/office/drawing/2014/main" id="{C7D89B1C-4043-4935-BD69-9B59CE7AB50C}"/>
              </a:ext>
            </a:extLst>
          </p:cNvPr>
          <p:cNvPicPr>
            <a:picLocks noChangeAspect="1"/>
          </p:cNvPicPr>
          <p:nvPr/>
        </p:nvPicPr>
        <p:blipFill>
          <a:blip r:embed="rId2"/>
          <a:stretch>
            <a:fillRect/>
          </a:stretch>
        </p:blipFill>
        <p:spPr>
          <a:xfrm>
            <a:off x="253265" y="1660870"/>
            <a:ext cx="5160674" cy="2924382"/>
          </a:xfrm>
          <a:prstGeom prst="rect">
            <a:avLst/>
          </a:prstGeom>
        </p:spPr>
      </p:pic>
      <p:pic>
        <p:nvPicPr>
          <p:cNvPr id="5" name="Picture 4">
            <a:extLst>
              <a:ext uri="{FF2B5EF4-FFF2-40B4-BE49-F238E27FC236}">
                <a16:creationId xmlns:a16="http://schemas.microsoft.com/office/drawing/2014/main" id="{1E570465-AD31-4D86-AF65-AB2D51D8CC33}"/>
              </a:ext>
            </a:extLst>
          </p:cNvPr>
          <p:cNvPicPr>
            <a:picLocks noChangeAspect="1"/>
          </p:cNvPicPr>
          <p:nvPr/>
        </p:nvPicPr>
        <p:blipFill>
          <a:blip r:embed="rId3"/>
          <a:stretch>
            <a:fillRect/>
          </a:stretch>
        </p:blipFill>
        <p:spPr>
          <a:xfrm>
            <a:off x="5957679" y="1660870"/>
            <a:ext cx="5090769" cy="2765356"/>
          </a:xfrm>
          <a:prstGeom prst="rect">
            <a:avLst/>
          </a:prstGeom>
        </p:spPr>
      </p:pic>
      <p:sp>
        <p:nvSpPr>
          <p:cNvPr id="7" name="Rectangle 6">
            <a:extLst>
              <a:ext uri="{FF2B5EF4-FFF2-40B4-BE49-F238E27FC236}">
                <a16:creationId xmlns:a16="http://schemas.microsoft.com/office/drawing/2014/main" id="{AB0090CB-122A-4D87-9003-F0AEA88DD8F9}"/>
              </a:ext>
            </a:extLst>
          </p:cNvPr>
          <p:cNvSpPr/>
          <p:nvPr/>
        </p:nvSpPr>
        <p:spPr>
          <a:xfrm>
            <a:off x="808383" y="4781631"/>
            <a:ext cx="6096000" cy="1077218"/>
          </a:xfrm>
          <a:prstGeom prst="rect">
            <a:avLst/>
          </a:prstGeom>
        </p:spPr>
        <p:txBody>
          <a:bodyPr>
            <a:spAutoFit/>
          </a:bodyPr>
          <a:lstStyle/>
          <a:p>
            <a:endParaRPr lang="en-US" sz="1600" dirty="0">
              <a:solidFill>
                <a:srgbClr val="000000"/>
              </a:solidFill>
              <a:latin typeface="Tahoma" panose="020B0604030504040204" pitchFamily="34" charset="0"/>
            </a:endParaRPr>
          </a:p>
          <a:p>
            <a:r>
              <a:rPr lang="en-US" sz="2400" dirty="0">
                <a:latin typeface="Tahoma" panose="020B0604030504040204" pitchFamily="34" charset="0"/>
              </a:rPr>
              <a:t>Applications: </a:t>
            </a:r>
          </a:p>
          <a:p>
            <a:pPr marR="58670"/>
            <a:r>
              <a:rPr lang="en-US" sz="2400" dirty="0">
                <a:latin typeface="Tahoma" panose="020B0604030504040204" pitchFamily="34" charset="0"/>
              </a:rPr>
              <a:t>Chronic Implantation</a:t>
            </a:r>
            <a:endParaRPr lang="en-US" sz="2400" dirty="0"/>
          </a:p>
        </p:txBody>
      </p:sp>
    </p:spTree>
    <p:extLst>
      <p:ext uri="{BB962C8B-B14F-4D97-AF65-F5344CB8AC3E}">
        <p14:creationId xmlns:p14="http://schemas.microsoft.com/office/powerpoint/2010/main" val="3317425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9943E-21D4-47C1-9364-72F3BA84542E}"/>
              </a:ext>
            </a:extLst>
          </p:cNvPr>
          <p:cNvSpPr>
            <a:spLocks noGrp="1"/>
          </p:cNvSpPr>
          <p:nvPr>
            <p:ph type="title"/>
          </p:nvPr>
        </p:nvSpPr>
        <p:spPr>
          <a:xfrm>
            <a:off x="319526" y="516835"/>
            <a:ext cx="8596668" cy="684318"/>
          </a:xfrm>
        </p:spPr>
        <p:txBody>
          <a:bodyPr>
            <a:normAutofit fontScale="90000"/>
          </a:bodyPr>
          <a:lstStyle/>
          <a:p>
            <a:br>
              <a:rPr lang="en-US" b="1" i="1" dirty="0">
                <a:latin typeface="Times New Roman" panose="02020603050405020304" pitchFamily="18" charset="0"/>
                <a:cs typeface="Times New Roman" panose="02020603050405020304" pitchFamily="18" charset="0"/>
              </a:rPr>
            </a:br>
            <a:r>
              <a:rPr lang="en-US" b="1" i="1" dirty="0">
                <a:latin typeface="Times New Roman" panose="02020603050405020304" pitchFamily="18" charset="0"/>
                <a:cs typeface="Times New Roman" panose="02020603050405020304" pitchFamily="18" charset="0"/>
              </a:rPr>
              <a:t>The Backscatter Signal</a:t>
            </a:r>
          </a:p>
        </p:txBody>
      </p:sp>
      <p:sp>
        <p:nvSpPr>
          <p:cNvPr id="3" name="Text Placeholder 2">
            <a:extLst>
              <a:ext uri="{FF2B5EF4-FFF2-40B4-BE49-F238E27FC236}">
                <a16:creationId xmlns:a16="http://schemas.microsoft.com/office/drawing/2014/main" id="{99F076AC-B346-4767-B00C-41DAC44315E2}"/>
              </a:ext>
            </a:extLst>
          </p:cNvPr>
          <p:cNvSpPr>
            <a:spLocks noGrp="1"/>
          </p:cNvSpPr>
          <p:nvPr>
            <p:ph type="body" idx="1"/>
          </p:nvPr>
        </p:nvSpPr>
        <p:spPr>
          <a:xfrm>
            <a:off x="319526" y="1298713"/>
            <a:ext cx="9101565" cy="4850296"/>
          </a:xfrm>
        </p:spPr>
        <p:txBody>
          <a:bodyPr>
            <a:normAutofit/>
          </a:bodyPr>
          <a:lstStyle/>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Diagnostic Signal</a:t>
            </a:r>
          </a:p>
          <a:p>
            <a:pPr marL="342900"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Suggests probe location changed</a:t>
            </a:r>
          </a:p>
          <a:p>
            <a:endParaRPr lang="en-US" sz="2400" b="1"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Low back scatter Flow signal is cut out</a:t>
            </a:r>
          </a:p>
          <a:p>
            <a:pPr marL="342900"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Probe has become detached</a:t>
            </a:r>
          </a:p>
          <a:p>
            <a:pPr marL="342900"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Faulty probe</a:t>
            </a:r>
          </a:p>
          <a:p>
            <a:pPr marL="342900" indent="-342900">
              <a:buFont typeface="Wingdings" panose="05000000000000000000" pitchFamily="2" charset="2"/>
              <a:buChar char="v"/>
            </a:pPr>
            <a:endParaRPr lang="en-US" sz="2400" b="1"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High back scatter </a:t>
            </a:r>
          </a:p>
          <a:p>
            <a:pPr marL="342900"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Probe detached, facing a reflective surface (e.g. bone)</a:t>
            </a:r>
          </a:p>
          <a:p>
            <a:endParaRPr lang="en-US" sz="2400" b="1" dirty="0">
              <a:solidFill>
                <a:schemeClr val="tx1"/>
              </a:solidFill>
              <a:latin typeface="Times New Roman" panose="02020603050405020304" pitchFamily="18" charset="0"/>
              <a:cs typeface="Times New Roman" panose="02020603050405020304" pitchFamily="18" charset="0"/>
            </a:endParaRPr>
          </a:p>
          <a:p>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011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E08E8-6B7F-4A9F-AEBD-F36B8F85C482}"/>
              </a:ext>
            </a:extLst>
          </p:cNvPr>
          <p:cNvSpPr>
            <a:spLocks noGrp="1"/>
          </p:cNvSpPr>
          <p:nvPr>
            <p:ph type="title"/>
          </p:nvPr>
        </p:nvSpPr>
        <p:spPr>
          <a:xfrm>
            <a:off x="425544" y="393761"/>
            <a:ext cx="8596668" cy="860400"/>
          </a:xfrm>
        </p:spPr>
        <p:txBody>
          <a:bodyPr/>
          <a:lstStyle/>
          <a:p>
            <a:r>
              <a:rPr lang="en-US" b="1" i="1" dirty="0">
                <a:latin typeface="Times New Roman" panose="02020603050405020304" pitchFamily="18" charset="0"/>
                <a:cs typeface="Times New Roman" panose="02020603050405020304" pitchFamily="18" charset="0"/>
              </a:rPr>
              <a:t>What is a Port Wine Stain</a:t>
            </a:r>
          </a:p>
        </p:txBody>
      </p:sp>
      <p:sp>
        <p:nvSpPr>
          <p:cNvPr id="3" name="Text Placeholder 2">
            <a:extLst>
              <a:ext uri="{FF2B5EF4-FFF2-40B4-BE49-F238E27FC236}">
                <a16:creationId xmlns:a16="http://schemas.microsoft.com/office/drawing/2014/main" id="{EF0DB47B-7A41-46BD-A951-458887E10C62}"/>
              </a:ext>
            </a:extLst>
          </p:cNvPr>
          <p:cNvSpPr>
            <a:spLocks noGrp="1"/>
          </p:cNvSpPr>
          <p:nvPr>
            <p:ph type="body" idx="1"/>
          </p:nvPr>
        </p:nvSpPr>
        <p:spPr>
          <a:xfrm>
            <a:off x="425544" y="1943854"/>
            <a:ext cx="9354560" cy="2337200"/>
          </a:xfrm>
        </p:spPr>
        <p:txBody>
          <a:bodyPr>
            <a:normAutofit/>
          </a:bodyPr>
          <a:lstStyle/>
          <a:p>
            <a:pPr algn="just"/>
            <a:r>
              <a:rPr lang="en-US" sz="2800" dirty="0">
                <a:solidFill>
                  <a:schemeClr val="tx1"/>
                </a:solidFill>
                <a:latin typeface="Times New Roman" panose="02020603050405020304" pitchFamily="18" charset="0"/>
                <a:cs typeface="Times New Roman" panose="02020603050405020304" pitchFamily="18" charset="0"/>
              </a:rPr>
              <a:t>Port wine stains, also known as nevus </a:t>
            </a:r>
            <a:r>
              <a:rPr lang="en-US" sz="2800" dirty="0" err="1">
                <a:solidFill>
                  <a:schemeClr val="tx1"/>
                </a:solidFill>
                <a:latin typeface="Times New Roman" panose="02020603050405020304" pitchFamily="18" charset="0"/>
                <a:cs typeface="Times New Roman" panose="02020603050405020304" pitchFamily="18" charset="0"/>
              </a:rPr>
              <a:t>flammeus</a:t>
            </a:r>
            <a:r>
              <a:rPr lang="en-US" sz="2800" dirty="0">
                <a:solidFill>
                  <a:schemeClr val="tx1"/>
                </a:solidFill>
                <a:latin typeface="Times New Roman" panose="02020603050405020304" pitchFamily="18" charset="0"/>
                <a:cs typeface="Times New Roman" panose="02020603050405020304" pitchFamily="18" charset="0"/>
              </a:rPr>
              <a:t> , are a unique type of birthmark that appears as a red or pink mark on the skin.  These birthmarks are most commonly found on the </a:t>
            </a:r>
            <a:r>
              <a:rPr lang="en-US" sz="2800" dirty="0">
                <a:solidFill>
                  <a:schemeClr val="accent4"/>
                </a:solidFill>
                <a:latin typeface="Times New Roman" panose="02020603050405020304" pitchFamily="18" charset="0"/>
                <a:cs typeface="Times New Roman" panose="02020603050405020304" pitchFamily="18" charset="0"/>
              </a:rPr>
              <a:t>face, head, arms or legs</a:t>
            </a:r>
            <a:r>
              <a:rPr lang="en-US" sz="2800" dirty="0">
                <a:solidFill>
                  <a:schemeClr val="tx1"/>
                </a:solidFill>
                <a:latin typeface="Times New Roman" panose="02020603050405020304" pitchFamily="18" charset="0"/>
                <a:cs typeface="Times New Roman" panose="02020603050405020304" pitchFamily="18" charset="0"/>
              </a:rPr>
              <a:t>. they can affect a person’s self-confidence</a:t>
            </a:r>
          </a:p>
        </p:txBody>
      </p:sp>
    </p:spTree>
    <p:extLst>
      <p:ext uri="{BB962C8B-B14F-4D97-AF65-F5344CB8AC3E}">
        <p14:creationId xmlns:p14="http://schemas.microsoft.com/office/powerpoint/2010/main" val="23490004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BF177C0-4B63-474C-A083-1040BFF232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206" y="120650"/>
            <a:ext cx="9969500" cy="6616700"/>
          </a:xfrm>
          <a:prstGeom prst="rect">
            <a:avLst/>
          </a:prstGeom>
        </p:spPr>
      </p:pic>
    </p:spTree>
    <p:extLst>
      <p:ext uri="{BB962C8B-B14F-4D97-AF65-F5344CB8AC3E}">
        <p14:creationId xmlns:p14="http://schemas.microsoft.com/office/powerpoint/2010/main" val="3180047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DE09E-0C73-40D0-AB7C-2429F14844B0}"/>
              </a:ext>
            </a:extLst>
          </p:cNvPr>
          <p:cNvSpPr>
            <a:spLocks noGrp="1"/>
          </p:cNvSpPr>
          <p:nvPr>
            <p:ph type="title"/>
          </p:nvPr>
        </p:nvSpPr>
        <p:spPr>
          <a:xfrm>
            <a:off x="253265" y="503583"/>
            <a:ext cx="10885790" cy="1186672"/>
          </a:xfrm>
        </p:spPr>
        <p:txBody>
          <a:bodyPr>
            <a:normAutofit fontScale="90000"/>
          </a:bodyPr>
          <a:lstStyle/>
          <a:p>
            <a:r>
              <a:rPr lang="en-US" b="1" i="1" dirty="0">
                <a:latin typeface="Times New Roman" panose="02020603050405020304" pitchFamily="18" charset="0"/>
                <a:cs typeface="Times New Roman" panose="02020603050405020304" pitchFamily="18" charset="0"/>
              </a:rPr>
              <a:t>What Causes a Port Wine Stain?</a:t>
            </a:r>
            <a:br>
              <a:rPr lang="en-US" b="1" i="1" dirty="0">
                <a:latin typeface="Times New Roman" panose="02020603050405020304" pitchFamily="18" charset="0"/>
                <a:cs typeface="Times New Roman" panose="02020603050405020304" pitchFamily="18" charset="0"/>
              </a:rPr>
            </a:br>
            <a:endParaRPr lang="en-US" b="1" i="1" dirty="0">
              <a:latin typeface="Times New Roman" panose="02020603050405020304" pitchFamily="18" charset="0"/>
              <a:cs typeface="Times New Roman" panose="02020603050405020304" pitchFamily="18" charset="0"/>
            </a:endParaRPr>
          </a:p>
        </p:txBody>
      </p:sp>
      <p:sp>
        <p:nvSpPr>
          <p:cNvPr id="3" name="Text Placeholder 2">
            <a:extLst>
              <a:ext uri="{FF2B5EF4-FFF2-40B4-BE49-F238E27FC236}">
                <a16:creationId xmlns:a16="http://schemas.microsoft.com/office/drawing/2014/main" id="{EC0D0FA4-3B30-4CC7-8B19-A17A727F6C78}"/>
              </a:ext>
            </a:extLst>
          </p:cNvPr>
          <p:cNvSpPr>
            <a:spLocks noGrp="1"/>
          </p:cNvSpPr>
          <p:nvPr>
            <p:ph type="body" idx="1"/>
          </p:nvPr>
        </p:nvSpPr>
        <p:spPr>
          <a:xfrm>
            <a:off x="371662" y="1690255"/>
            <a:ext cx="9859617" cy="3906981"/>
          </a:xfrm>
        </p:spPr>
        <p:txBody>
          <a:bodyPr>
            <a:normAutofit/>
          </a:bodyPr>
          <a:lstStyle/>
          <a:p>
            <a:r>
              <a:rPr lang="en-US" sz="2800" dirty="0">
                <a:solidFill>
                  <a:schemeClr val="tx1"/>
                </a:solidFill>
                <a:latin typeface="Times New Roman" panose="02020603050405020304" pitchFamily="18" charset="0"/>
                <a:cs typeface="Times New Roman" panose="02020603050405020304" pitchFamily="18" charset="0"/>
              </a:rPr>
              <a:t>Port wine stains are caused by overactive blood flow through the tiny vessels in the body.  This excessive blood flow causes the vessels to enlarge, and the excess blood is what creates the actual mark on the skin.  Certain </a:t>
            </a:r>
            <a:r>
              <a:rPr lang="en-US" sz="2800" dirty="0">
                <a:solidFill>
                  <a:schemeClr val="accent4"/>
                </a:solidFill>
                <a:latin typeface="Times New Roman" panose="02020603050405020304" pitchFamily="18" charset="0"/>
                <a:cs typeface="Times New Roman" panose="02020603050405020304" pitchFamily="18" charset="0"/>
              </a:rPr>
              <a:t>genetic factors </a:t>
            </a:r>
            <a:r>
              <a:rPr lang="en-US" sz="2800" dirty="0">
                <a:solidFill>
                  <a:schemeClr val="tx1"/>
                </a:solidFill>
                <a:latin typeface="Times New Roman" panose="02020603050405020304" pitchFamily="18" charset="0"/>
                <a:cs typeface="Times New Roman" panose="02020603050405020304" pitchFamily="18" charset="0"/>
              </a:rPr>
              <a:t>seem to influence a person’s risk for having a port wine stain.</a:t>
            </a:r>
          </a:p>
        </p:txBody>
      </p:sp>
    </p:spTree>
    <p:extLst>
      <p:ext uri="{BB962C8B-B14F-4D97-AF65-F5344CB8AC3E}">
        <p14:creationId xmlns:p14="http://schemas.microsoft.com/office/powerpoint/2010/main" val="41642931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81B48-739B-457B-ABAB-6F67024C38C8}"/>
              </a:ext>
            </a:extLst>
          </p:cNvPr>
          <p:cNvSpPr>
            <a:spLocks noGrp="1"/>
          </p:cNvSpPr>
          <p:nvPr>
            <p:ph type="title"/>
          </p:nvPr>
        </p:nvSpPr>
        <p:spPr>
          <a:xfrm>
            <a:off x="266517" y="234735"/>
            <a:ext cx="8596668" cy="860400"/>
          </a:xfrm>
        </p:spPr>
        <p:txBody>
          <a:bodyPr/>
          <a:lstStyle/>
          <a:p>
            <a:r>
              <a:rPr lang="en-US" b="1" i="1" dirty="0">
                <a:latin typeface="Times New Roman" panose="02020603050405020304" pitchFamily="18" charset="0"/>
                <a:cs typeface="Times New Roman" panose="02020603050405020304" pitchFamily="18" charset="0"/>
              </a:rPr>
              <a:t>Port Wine Stain removal </a:t>
            </a:r>
            <a:endParaRPr lang="en-US" i="1" dirty="0">
              <a:latin typeface="Times New Roman" panose="02020603050405020304" pitchFamily="18" charset="0"/>
              <a:cs typeface="Times New Roman" panose="02020603050405020304" pitchFamily="18" charset="0"/>
            </a:endParaRPr>
          </a:p>
        </p:txBody>
      </p:sp>
      <p:sp>
        <p:nvSpPr>
          <p:cNvPr id="3" name="Text Placeholder 2">
            <a:extLst>
              <a:ext uri="{FF2B5EF4-FFF2-40B4-BE49-F238E27FC236}">
                <a16:creationId xmlns:a16="http://schemas.microsoft.com/office/drawing/2014/main" id="{91692CC3-F606-4E39-8031-59F6F00B5BF8}"/>
              </a:ext>
            </a:extLst>
          </p:cNvPr>
          <p:cNvSpPr>
            <a:spLocks noGrp="1"/>
          </p:cNvSpPr>
          <p:nvPr>
            <p:ph type="body" idx="1"/>
          </p:nvPr>
        </p:nvSpPr>
        <p:spPr>
          <a:xfrm>
            <a:off x="266516" y="1743681"/>
            <a:ext cx="9584065" cy="4781809"/>
          </a:xfrm>
        </p:spPr>
        <p:txBody>
          <a:bodyPr>
            <a:normAutofit/>
          </a:bodyPr>
          <a:lstStyle/>
          <a:p>
            <a:pPr marL="342900" indent="-342900" algn="just">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Port Wine Stains are usually treated with a pulsed dye laser , a laser machine that is able to produce Incredibly short , very intense bursts of laser energy . Because of the intensity of Port Wine Stains an Laser Treatment , there is a much </a:t>
            </a:r>
            <a:r>
              <a:rPr lang="en-US" sz="2400" dirty="0">
                <a:solidFill>
                  <a:schemeClr val="accent4"/>
                </a:solidFill>
                <a:latin typeface="Times New Roman" panose="02020603050405020304" pitchFamily="18" charset="0"/>
                <a:cs typeface="Times New Roman" panose="02020603050405020304" pitchFamily="18" charset="0"/>
              </a:rPr>
              <a:t>longer recovery period </a:t>
            </a:r>
            <a:r>
              <a:rPr lang="en-US" sz="2400" dirty="0">
                <a:solidFill>
                  <a:schemeClr val="tx1"/>
                </a:solidFill>
                <a:latin typeface="Times New Roman" panose="02020603050405020304" pitchFamily="18" charset="0"/>
                <a:cs typeface="Times New Roman" panose="02020603050405020304" pitchFamily="18" charset="0"/>
              </a:rPr>
              <a:t>associated With treating Wine Stains than with other types of laser machine procedures , especially when a </a:t>
            </a:r>
            <a:r>
              <a:rPr lang="en-US" sz="2400" dirty="0">
                <a:solidFill>
                  <a:srgbClr val="FF0000"/>
                </a:solidFill>
                <a:latin typeface="Times New Roman" panose="02020603050405020304" pitchFamily="18" charset="0"/>
                <a:cs typeface="Times New Roman" panose="02020603050405020304" pitchFamily="18" charset="0"/>
              </a:rPr>
              <a:t>pulsed dye laser </a:t>
            </a:r>
            <a:r>
              <a:rPr lang="en-US" sz="2400" dirty="0">
                <a:solidFill>
                  <a:schemeClr val="tx1"/>
                </a:solidFill>
                <a:latin typeface="Times New Roman" panose="02020603050405020304" pitchFamily="18" charset="0"/>
                <a:cs typeface="Times New Roman" panose="02020603050405020304" pitchFamily="18" charset="0"/>
              </a:rPr>
              <a:t>is used.</a:t>
            </a:r>
          </a:p>
          <a:p>
            <a:pPr marL="342900" indent="-342900" algn="just">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Ordinary treatment of Port Wine Stain can have some side effects . If any normal skin is affected by the laser , blisters develop - this means that Port Wine Stain Removal with a pulsed dye laser is </a:t>
            </a:r>
            <a:r>
              <a:rPr lang="en-US" sz="2400" dirty="0">
                <a:solidFill>
                  <a:schemeClr val="accent4"/>
                </a:solidFill>
                <a:latin typeface="Times New Roman" panose="02020603050405020304" pitchFamily="18" charset="0"/>
                <a:cs typeface="Times New Roman" panose="02020603050405020304" pitchFamily="18" charset="0"/>
              </a:rPr>
              <a:t>not suitable for beginning clinicians</a:t>
            </a:r>
            <a:r>
              <a:rPr lang="en-US" sz="2400" dirty="0">
                <a:solidFill>
                  <a:schemeClr val="tx1"/>
                </a:solidFill>
                <a:latin typeface="Times New Roman" panose="02020603050405020304" pitchFamily="18" charset="0"/>
                <a:cs typeface="Times New Roman" panose="02020603050405020304" pitchFamily="18" charset="0"/>
              </a:rPr>
              <a:t> . and has a sunburn feeling for some days.</a:t>
            </a:r>
          </a:p>
        </p:txBody>
      </p:sp>
    </p:spTree>
    <p:extLst>
      <p:ext uri="{BB962C8B-B14F-4D97-AF65-F5344CB8AC3E}">
        <p14:creationId xmlns:p14="http://schemas.microsoft.com/office/powerpoint/2010/main" val="3257631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E00F7-D739-445D-90B2-844E5CDB54FA}"/>
              </a:ext>
            </a:extLst>
          </p:cNvPr>
          <p:cNvSpPr>
            <a:spLocks noGrp="1"/>
          </p:cNvSpPr>
          <p:nvPr>
            <p:ph type="title"/>
          </p:nvPr>
        </p:nvSpPr>
        <p:spPr>
          <a:xfrm>
            <a:off x="465299" y="501006"/>
            <a:ext cx="11620683" cy="718193"/>
          </a:xfrm>
        </p:spPr>
        <p:txBody>
          <a:bodyPr>
            <a:normAutofit/>
          </a:bodyPr>
          <a:lstStyle/>
          <a:p>
            <a:r>
              <a:rPr lang="en-US" sz="3200" b="1" i="1" dirty="0">
                <a:latin typeface="Times New Roman" panose="02020603050405020304" pitchFamily="18" charset="0"/>
                <a:cs typeface="Times New Roman" panose="02020603050405020304" pitchFamily="18" charset="0"/>
              </a:rPr>
              <a:t>The Difference Between Flat and Thick Vascular lesions</a:t>
            </a:r>
          </a:p>
        </p:txBody>
      </p:sp>
      <p:sp>
        <p:nvSpPr>
          <p:cNvPr id="3" name="Text Placeholder 2">
            <a:extLst>
              <a:ext uri="{FF2B5EF4-FFF2-40B4-BE49-F238E27FC236}">
                <a16:creationId xmlns:a16="http://schemas.microsoft.com/office/drawing/2014/main" id="{1872DECA-8298-4AA0-B2A4-B8553CCAB62D}"/>
              </a:ext>
            </a:extLst>
          </p:cNvPr>
          <p:cNvSpPr>
            <a:spLocks noGrp="1"/>
          </p:cNvSpPr>
          <p:nvPr>
            <p:ph type="body" idx="1"/>
          </p:nvPr>
        </p:nvSpPr>
        <p:spPr>
          <a:xfrm>
            <a:off x="677335" y="1563757"/>
            <a:ext cx="8596668" cy="3824091"/>
          </a:xfrm>
        </p:spPr>
        <p:txBody>
          <a:bodyPr>
            <a:normAutofit fontScale="92500" lnSpcReduction="10000"/>
          </a:bodyPr>
          <a:lstStyle/>
          <a:p>
            <a:pPr marL="342900" indent="-342900" algn="just">
              <a:buFont typeface="Arial" panose="020B0604020202020204" pitchFamily="34" charset="0"/>
              <a:buChar char="•"/>
            </a:pPr>
            <a:r>
              <a:rPr lang="en-US" sz="2800" dirty="0">
                <a:solidFill>
                  <a:schemeClr val="tx1"/>
                </a:solidFill>
                <a:latin typeface="Times New Roman" panose="02020603050405020304" pitchFamily="18" charset="0"/>
                <a:cs typeface="Times New Roman" panose="02020603050405020304" pitchFamily="18" charset="0"/>
              </a:rPr>
              <a:t> Flat lesions are much easier to treat with a laser, as it is mostly a color improvement that needs to occur. Port Wine Stains usually start out flat and pinkish, and gradually thicken and can become no </a:t>
            </a:r>
            <a:r>
              <a:rPr lang="en-US" sz="2800" dirty="0" err="1">
                <a:solidFill>
                  <a:schemeClr val="tx1"/>
                </a:solidFill>
                <a:latin typeface="Times New Roman" panose="02020603050405020304" pitchFamily="18" charset="0"/>
                <a:cs typeface="Times New Roman" panose="02020603050405020304" pitchFamily="18" charset="0"/>
              </a:rPr>
              <a:t>dulated</a:t>
            </a:r>
            <a:r>
              <a:rPr lang="en-US" sz="2800" dirty="0">
                <a:solidFill>
                  <a:schemeClr val="tx1"/>
                </a:solidFill>
                <a:latin typeface="Times New Roman" panose="02020603050405020304" pitchFamily="18" charset="0"/>
                <a:cs typeface="Times New Roman" panose="02020603050405020304" pitchFamily="18" charset="0"/>
              </a:rPr>
              <a:t> in adulthood.</a:t>
            </a:r>
          </a:p>
          <a:p>
            <a:pPr marL="342900" indent="-342900" algn="just">
              <a:buFont typeface="Arial" panose="020B0604020202020204" pitchFamily="34" charset="0"/>
              <a:buChar char="•"/>
            </a:pPr>
            <a:r>
              <a:rPr lang="en-US" sz="2800" dirty="0">
                <a:solidFill>
                  <a:schemeClr val="tx1"/>
                </a:solidFill>
                <a:latin typeface="Times New Roman" panose="02020603050405020304" pitchFamily="18" charset="0"/>
                <a:cs typeface="Times New Roman" panose="02020603050405020304" pitchFamily="18" charset="0"/>
              </a:rPr>
              <a:t> If they are left untreated, they can start bleeding, or cause loss of function when they are located near a patients eye, nose or ear.</a:t>
            </a:r>
          </a:p>
          <a:p>
            <a:br>
              <a:rPr lang="en-US" sz="2800" dirty="0">
                <a:solidFill>
                  <a:schemeClr val="tx1"/>
                </a:solidFill>
                <a:latin typeface="Times New Roman" panose="02020603050405020304" pitchFamily="18" charset="0"/>
                <a:cs typeface="Times New Roman" panose="02020603050405020304" pitchFamily="18" charset="0"/>
              </a:rPr>
            </a:b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4685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1496EE9-E95C-4D8C-BC24-49659A509B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7739" y="314968"/>
            <a:ext cx="8600660" cy="6228064"/>
          </a:xfrm>
          <a:prstGeom prst="rect">
            <a:avLst/>
          </a:prstGeom>
        </p:spPr>
      </p:pic>
    </p:spTree>
    <p:extLst>
      <p:ext uri="{BB962C8B-B14F-4D97-AF65-F5344CB8AC3E}">
        <p14:creationId xmlns:p14="http://schemas.microsoft.com/office/powerpoint/2010/main" val="2006285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8151BF-043B-4DA9-A4A7-21BADAE34030}"/>
              </a:ext>
            </a:extLst>
          </p:cNvPr>
          <p:cNvSpPr>
            <a:spLocks noGrp="1"/>
          </p:cNvSpPr>
          <p:nvPr>
            <p:ph type="title"/>
          </p:nvPr>
        </p:nvSpPr>
        <p:spPr>
          <a:xfrm>
            <a:off x="677334" y="484909"/>
            <a:ext cx="8596668" cy="886691"/>
          </a:xfrm>
        </p:spPr>
        <p:txBody>
          <a:bodyPr>
            <a:normAutofit/>
          </a:bodyPr>
          <a:lstStyle/>
          <a:p>
            <a:pPr algn="ctr"/>
            <a:r>
              <a:rPr lang="en-US" sz="4800" b="1" i="1" dirty="0">
                <a:latin typeface="Times New Roman" panose="02020603050405020304" pitchFamily="18" charset="0"/>
                <a:cs typeface="Times New Roman" panose="02020603050405020304" pitchFamily="18" charset="0"/>
              </a:rPr>
              <a:t>Outline</a:t>
            </a:r>
          </a:p>
        </p:txBody>
      </p:sp>
      <p:sp>
        <p:nvSpPr>
          <p:cNvPr id="6" name="TextBox 5">
            <a:extLst>
              <a:ext uri="{FF2B5EF4-FFF2-40B4-BE49-F238E27FC236}">
                <a16:creationId xmlns:a16="http://schemas.microsoft.com/office/drawing/2014/main" id="{188302E1-3880-4FE8-886C-BF2AE8FD5710}"/>
              </a:ext>
            </a:extLst>
          </p:cNvPr>
          <p:cNvSpPr txBox="1"/>
          <p:nvPr/>
        </p:nvSpPr>
        <p:spPr>
          <a:xfrm>
            <a:off x="552643" y="1510145"/>
            <a:ext cx="9268691" cy="4832092"/>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Why using laser blood flow measurement .</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What volume of tissue does the LDF measure?</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How does LDF work ?</a:t>
            </a:r>
            <a:endParaRPr lang="en-US" sz="2800" dirty="0"/>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What are the advantages of LDF?</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Probes and Applications.</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Backscatter Signal.</a:t>
            </a:r>
          </a:p>
          <a:p>
            <a:pPr marL="285750" indent="-285750">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What is a Port Wine Stain.</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What Causes a Port Wine Stain?</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Port Wine Stain removal.</a:t>
            </a:r>
          </a:p>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The Difference Between Flat and Thick Vascular lesions.</a:t>
            </a:r>
            <a:endParaRPr lang="en-US" sz="2800" dirty="0"/>
          </a:p>
        </p:txBody>
      </p:sp>
    </p:spTree>
    <p:extLst>
      <p:ext uri="{BB962C8B-B14F-4D97-AF65-F5344CB8AC3E}">
        <p14:creationId xmlns:p14="http://schemas.microsoft.com/office/powerpoint/2010/main" val="2072926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C7B45-9966-4AC7-BE30-80E264201455}"/>
              </a:ext>
            </a:extLst>
          </p:cNvPr>
          <p:cNvSpPr>
            <a:spLocks noGrp="1"/>
          </p:cNvSpPr>
          <p:nvPr>
            <p:ph type="title"/>
          </p:nvPr>
        </p:nvSpPr>
        <p:spPr>
          <a:xfrm>
            <a:off x="-427109" y="455647"/>
            <a:ext cx="10515600" cy="1258749"/>
          </a:xfrm>
        </p:spPr>
        <p:txBody>
          <a:bodyPr>
            <a:normAutofit fontScale="90000"/>
          </a:bodyPr>
          <a:lstStyle/>
          <a:p>
            <a:pPr algn="ctr"/>
            <a:r>
              <a:rPr lang="en-US" sz="4800" b="1" i="1" dirty="0">
                <a:latin typeface="Times New Roman" panose="02020603050405020304" pitchFamily="18" charset="0"/>
                <a:cs typeface="Times New Roman" panose="02020603050405020304" pitchFamily="18" charset="0"/>
              </a:rPr>
              <a:t>Why using laser blood flow measurement </a:t>
            </a:r>
          </a:p>
        </p:txBody>
      </p:sp>
      <p:sp>
        <p:nvSpPr>
          <p:cNvPr id="3" name="Text Placeholder 2">
            <a:extLst>
              <a:ext uri="{FF2B5EF4-FFF2-40B4-BE49-F238E27FC236}">
                <a16:creationId xmlns:a16="http://schemas.microsoft.com/office/drawing/2014/main" id="{3415728F-BD37-4820-A990-C41CF07BAF37}"/>
              </a:ext>
            </a:extLst>
          </p:cNvPr>
          <p:cNvSpPr>
            <a:spLocks noGrp="1"/>
          </p:cNvSpPr>
          <p:nvPr>
            <p:ph type="body" idx="1"/>
          </p:nvPr>
        </p:nvSpPr>
        <p:spPr>
          <a:xfrm>
            <a:off x="831847" y="4058688"/>
            <a:ext cx="10515600" cy="2090322"/>
          </a:xfrm>
        </p:spPr>
        <p:txBody>
          <a:bodyPr>
            <a:normAutofit/>
          </a:bodyPr>
          <a:lstStyle/>
          <a:p>
            <a:r>
              <a:rPr lang="en-US" sz="2800" dirty="0">
                <a:solidFill>
                  <a:schemeClr val="tx1"/>
                </a:solidFill>
                <a:latin typeface="Times New Roman" panose="02020603050405020304" pitchFamily="18" charset="0"/>
                <a:cs typeface="Times New Roman" panose="02020603050405020304" pitchFamily="18" charset="0"/>
              </a:rPr>
              <a:t>A Laser Doppler Flowmeter (LDF) works by reading the frequency of the oscillation produced by the </a:t>
            </a:r>
            <a:r>
              <a:rPr lang="en-US" sz="2800" dirty="0">
                <a:solidFill>
                  <a:srgbClr val="FF0000"/>
                </a:solidFill>
                <a:latin typeface="Times New Roman" panose="02020603050405020304" pitchFamily="18" charset="0"/>
                <a:cs typeface="Times New Roman" panose="02020603050405020304" pitchFamily="18" charset="0"/>
              </a:rPr>
              <a:t>Doppler frequency </a:t>
            </a:r>
            <a:r>
              <a:rPr lang="en-US" sz="2800" dirty="0">
                <a:solidFill>
                  <a:schemeClr val="tx1"/>
                </a:solidFill>
                <a:latin typeface="Times New Roman" panose="02020603050405020304" pitchFamily="18" charset="0"/>
                <a:cs typeface="Times New Roman" panose="02020603050405020304" pitchFamily="18" charset="0"/>
              </a:rPr>
              <a:t>shift of the red blood cells in a peripheral tissue and translates the frequency to an intensity oscillation.</a:t>
            </a:r>
          </a:p>
          <a:p>
            <a:pPr algn="just"/>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4" name="Text Placeholder 2">
            <a:extLst>
              <a:ext uri="{FF2B5EF4-FFF2-40B4-BE49-F238E27FC236}">
                <a16:creationId xmlns:a16="http://schemas.microsoft.com/office/drawing/2014/main" id="{3270D176-29AA-404D-8311-79F3FA675C36}"/>
              </a:ext>
            </a:extLst>
          </p:cNvPr>
          <p:cNvSpPr txBox="1">
            <a:spLocks/>
          </p:cNvSpPr>
          <p:nvPr/>
        </p:nvSpPr>
        <p:spPr>
          <a:xfrm>
            <a:off x="831850" y="1954696"/>
            <a:ext cx="10515600" cy="178241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en-US" sz="2800" dirty="0">
                <a:solidFill>
                  <a:schemeClr val="tx1"/>
                </a:solidFill>
                <a:latin typeface="Times New Roman" panose="02020603050405020304" pitchFamily="18" charset="0"/>
                <a:cs typeface="Times New Roman" panose="02020603050405020304" pitchFamily="18" charset="0"/>
              </a:rPr>
              <a:t>Laser Doppler Flowmetry is an inexpensive, noninvasive</a:t>
            </a:r>
          </a:p>
          <a:p>
            <a:pPr algn="just"/>
            <a:r>
              <a:rPr lang="en-US" sz="2800" dirty="0">
                <a:solidFill>
                  <a:schemeClr val="tx1"/>
                </a:solidFill>
                <a:latin typeface="Times New Roman" panose="02020603050405020304" pitchFamily="18" charset="0"/>
                <a:cs typeface="Times New Roman" panose="02020603050405020304" pitchFamily="18" charset="0"/>
              </a:rPr>
              <a:t>method of measuring the continuous circulation of</a:t>
            </a:r>
          </a:p>
          <a:p>
            <a:pPr algn="just"/>
            <a:r>
              <a:rPr lang="en-US" sz="2800" dirty="0">
                <a:solidFill>
                  <a:schemeClr val="tx1"/>
                </a:solidFill>
                <a:latin typeface="Times New Roman" panose="02020603050405020304" pitchFamily="18" charset="0"/>
                <a:cs typeface="Times New Roman" panose="02020603050405020304" pitchFamily="18" charset="0"/>
              </a:rPr>
              <a:t>blood flow on a microscopic level. </a:t>
            </a:r>
          </a:p>
          <a:p>
            <a:pPr algn="just"/>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5917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3F3AE-8A63-4725-82ED-06DE1B616902}"/>
              </a:ext>
            </a:extLst>
          </p:cNvPr>
          <p:cNvSpPr>
            <a:spLocks noGrp="1"/>
          </p:cNvSpPr>
          <p:nvPr>
            <p:ph type="title"/>
          </p:nvPr>
        </p:nvSpPr>
        <p:spPr>
          <a:xfrm>
            <a:off x="477078" y="384522"/>
            <a:ext cx="10515600" cy="1338262"/>
          </a:xfrm>
        </p:spPr>
        <p:txBody>
          <a:bodyPr>
            <a:normAutofit/>
          </a:bodyPr>
          <a:lstStyle/>
          <a:p>
            <a:r>
              <a:rPr lang="en-US" sz="3600" b="1" i="1" dirty="0">
                <a:latin typeface="Times New Roman" panose="02020603050405020304" pitchFamily="18" charset="0"/>
                <a:cs typeface="Times New Roman" panose="02020603050405020304" pitchFamily="18" charset="0"/>
              </a:rPr>
              <a:t>What volume of tissue does the LDF measure?</a:t>
            </a:r>
            <a:br>
              <a:rPr lang="en-US" sz="3600" b="1" i="1"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p:txBody>
      </p:sp>
      <p:sp>
        <p:nvSpPr>
          <p:cNvPr id="3" name="Text Placeholder 2">
            <a:extLst>
              <a:ext uri="{FF2B5EF4-FFF2-40B4-BE49-F238E27FC236}">
                <a16:creationId xmlns:a16="http://schemas.microsoft.com/office/drawing/2014/main" id="{6B265E5E-DCFA-4BE3-A4DD-900664053E73}"/>
              </a:ext>
            </a:extLst>
          </p:cNvPr>
          <p:cNvSpPr>
            <a:spLocks noGrp="1"/>
          </p:cNvSpPr>
          <p:nvPr>
            <p:ph type="body" idx="1"/>
          </p:nvPr>
        </p:nvSpPr>
        <p:spPr>
          <a:xfrm>
            <a:off x="818601" y="1715949"/>
            <a:ext cx="9637367" cy="4744277"/>
          </a:xfrm>
        </p:spPr>
        <p:txBody>
          <a:bodyPr>
            <a:normAutofit/>
          </a:bodyPr>
          <a:lstStyle/>
          <a:p>
            <a:pPr algn="just"/>
            <a:r>
              <a:rPr lang="en-US" sz="2800" dirty="0">
                <a:solidFill>
                  <a:schemeClr val="tx1"/>
                </a:solidFill>
                <a:latin typeface="Times New Roman" panose="02020603050405020304" pitchFamily="18" charset="0"/>
                <a:cs typeface="Times New Roman" panose="02020603050405020304" pitchFamily="18" charset="0"/>
              </a:rPr>
              <a:t>The actual measurement sampling volume or depth can only be determined by identifying precisely which blood vessels and erythrocytes have interacted with the remitted light , is principally dependent on two parameters; namely the </a:t>
            </a:r>
            <a:r>
              <a:rPr lang="en-US" sz="2800" dirty="0">
                <a:solidFill>
                  <a:srgbClr val="FF0000"/>
                </a:solidFill>
                <a:latin typeface="Times New Roman" panose="02020603050405020304" pitchFamily="18" charset="0"/>
                <a:cs typeface="Times New Roman" panose="02020603050405020304" pitchFamily="18" charset="0"/>
              </a:rPr>
              <a:t>optical scattering and optical absorption coefficients</a:t>
            </a:r>
            <a:r>
              <a:rPr lang="en-US" sz="2800" dirty="0">
                <a:solidFill>
                  <a:schemeClr val="tx1"/>
                </a:solidFill>
                <a:latin typeface="Times New Roman" panose="02020603050405020304" pitchFamily="18" charset="0"/>
                <a:cs typeface="Times New Roman" panose="02020603050405020304" pitchFamily="18" charset="0"/>
              </a:rPr>
              <a:t> of the tissue under observation , the mean sampling depth is in the region </a:t>
            </a:r>
            <a:r>
              <a:rPr lang="en-US" sz="2800" dirty="0">
                <a:solidFill>
                  <a:schemeClr val="accent4"/>
                </a:solidFill>
                <a:latin typeface="Times New Roman" panose="02020603050405020304" pitchFamily="18" charset="0"/>
                <a:cs typeface="Times New Roman" panose="02020603050405020304" pitchFamily="18" charset="0"/>
              </a:rPr>
              <a:t>0.5-1.0</a:t>
            </a:r>
            <a:r>
              <a:rPr lang="en-US" sz="2800" dirty="0">
                <a:solidFill>
                  <a:schemeClr val="tx1"/>
                </a:solidFill>
                <a:latin typeface="Times New Roman" panose="02020603050405020304" pitchFamily="18" charset="0"/>
                <a:cs typeface="Times New Roman" panose="02020603050405020304" pitchFamily="18" charset="0"/>
              </a:rPr>
              <a:t> mm with a concomitant sampling volume in the region </a:t>
            </a:r>
            <a:r>
              <a:rPr lang="en-US" sz="2800" dirty="0">
                <a:solidFill>
                  <a:schemeClr val="accent4"/>
                </a:solidFill>
                <a:latin typeface="Times New Roman" panose="02020603050405020304" pitchFamily="18" charset="0"/>
                <a:cs typeface="Times New Roman" panose="02020603050405020304" pitchFamily="18" charset="0"/>
              </a:rPr>
              <a:t>0.3-0.5 </a:t>
            </a:r>
            <a:r>
              <a:rPr lang="en-US" sz="2800" dirty="0">
                <a:solidFill>
                  <a:schemeClr val="tx1"/>
                </a:solidFill>
                <a:latin typeface="Times New Roman" panose="02020603050405020304" pitchFamily="18" charset="0"/>
                <a:cs typeface="Times New Roman" panose="02020603050405020304" pitchFamily="18" charset="0"/>
              </a:rPr>
              <a:t>mm3.  </a:t>
            </a:r>
          </a:p>
        </p:txBody>
      </p:sp>
    </p:spTree>
    <p:extLst>
      <p:ext uri="{BB962C8B-B14F-4D97-AF65-F5344CB8AC3E}">
        <p14:creationId xmlns:p14="http://schemas.microsoft.com/office/powerpoint/2010/main" val="3051695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26029-1C0E-46E6-B754-EAFD79BA7ED4}"/>
              </a:ext>
            </a:extLst>
          </p:cNvPr>
          <p:cNvSpPr>
            <a:spLocks noGrp="1"/>
          </p:cNvSpPr>
          <p:nvPr>
            <p:ph type="title"/>
          </p:nvPr>
        </p:nvSpPr>
        <p:spPr>
          <a:xfrm>
            <a:off x="160501" y="331305"/>
            <a:ext cx="8596668" cy="860400"/>
          </a:xfrm>
        </p:spPr>
        <p:txBody>
          <a:bodyPr>
            <a:normAutofit fontScale="90000"/>
          </a:bodyPr>
          <a:lstStyle/>
          <a:p>
            <a:br>
              <a:rPr lang="en-US" dirty="0"/>
            </a:br>
            <a:r>
              <a:rPr lang="en-US" sz="4800" b="1" i="1" dirty="0">
                <a:latin typeface="Times New Roman" panose="02020603050405020304" pitchFamily="18" charset="0"/>
                <a:cs typeface="Times New Roman" panose="02020603050405020304" pitchFamily="18" charset="0"/>
              </a:rPr>
              <a:t>How does LDF work ?</a:t>
            </a:r>
          </a:p>
        </p:txBody>
      </p:sp>
      <p:sp>
        <p:nvSpPr>
          <p:cNvPr id="3" name="Text Placeholder 2">
            <a:extLst>
              <a:ext uri="{FF2B5EF4-FFF2-40B4-BE49-F238E27FC236}">
                <a16:creationId xmlns:a16="http://schemas.microsoft.com/office/drawing/2014/main" id="{3CD3EC0C-BAA0-4F22-9D2B-01688DE1D533}"/>
              </a:ext>
            </a:extLst>
          </p:cNvPr>
          <p:cNvSpPr>
            <a:spLocks noGrp="1"/>
          </p:cNvSpPr>
          <p:nvPr>
            <p:ph type="body" idx="1"/>
          </p:nvPr>
        </p:nvSpPr>
        <p:spPr>
          <a:xfrm>
            <a:off x="318053" y="1537252"/>
            <a:ext cx="5420138" cy="4784035"/>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Tissue is illuminated by low power laser light; the light is scattered by the static tissue structures and moving blood cells</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Portion of the light is Doppler shifted</a:t>
            </a:r>
          </a:p>
          <a:p>
            <a:r>
              <a:rPr lang="en-US" sz="2400" dirty="0">
                <a:solidFill>
                  <a:schemeClr val="tx1"/>
                </a:solidFill>
                <a:latin typeface="Times New Roman" panose="02020603050405020304" pitchFamily="18" charset="0"/>
                <a:cs typeface="Times New Roman" panose="02020603050405020304" pitchFamily="18" charset="0"/>
              </a:rPr>
              <a:t>Adjacent fiber optic detects un-shifted and</a:t>
            </a:r>
          </a:p>
          <a:p>
            <a:r>
              <a:rPr lang="en-US" sz="2400" dirty="0">
                <a:solidFill>
                  <a:schemeClr val="tx1"/>
                </a:solidFill>
                <a:latin typeface="Times New Roman" panose="02020603050405020304" pitchFamily="18" charset="0"/>
                <a:cs typeface="Times New Roman" panose="02020603050405020304" pitchFamily="18" charset="0"/>
              </a:rPr>
              <a:t>Doppler-shifted light</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Signal is processed to give a parameter related to tissue blood perfusion</a:t>
            </a:r>
          </a:p>
          <a:p>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EA8B8191-8DAF-4394-B4F8-89918E54D7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7429" y="834887"/>
            <a:ext cx="4752843" cy="54864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463048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C10C-DF26-44F6-9987-305D3185E714}"/>
              </a:ext>
            </a:extLst>
          </p:cNvPr>
          <p:cNvSpPr>
            <a:spLocks noGrp="1"/>
          </p:cNvSpPr>
          <p:nvPr>
            <p:ph type="title"/>
          </p:nvPr>
        </p:nvSpPr>
        <p:spPr>
          <a:xfrm>
            <a:off x="306274" y="543339"/>
            <a:ext cx="8596668" cy="644561"/>
          </a:xfrm>
        </p:spPr>
        <p:txBody>
          <a:bodyPr>
            <a:normAutofit fontScale="90000"/>
          </a:bodyPr>
          <a:lstStyle/>
          <a:p>
            <a:br>
              <a:rPr lang="en-US" dirty="0"/>
            </a:br>
            <a:r>
              <a:rPr lang="en-US" sz="4800" b="1" i="1" dirty="0">
                <a:latin typeface="Times New Roman" panose="02020603050405020304" pitchFamily="18" charset="0"/>
                <a:cs typeface="Times New Roman" panose="02020603050405020304" pitchFamily="18" charset="0"/>
              </a:rPr>
              <a:t>What are the advantages of LDF? </a:t>
            </a:r>
          </a:p>
        </p:txBody>
      </p:sp>
      <p:sp>
        <p:nvSpPr>
          <p:cNvPr id="3" name="Text Placeholder 2">
            <a:extLst>
              <a:ext uri="{FF2B5EF4-FFF2-40B4-BE49-F238E27FC236}">
                <a16:creationId xmlns:a16="http://schemas.microsoft.com/office/drawing/2014/main" id="{7EDDA87E-1150-450B-A82A-01D073DE5A27}"/>
              </a:ext>
            </a:extLst>
          </p:cNvPr>
          <p:cNvSpPr>
            <a:spLocks noGrp="1"/>
          </p:cNvSpPr>
          <p:nvPr>
            <p:ph type="body" idx="1"/>
          </p:nvPr>
        </p:nvSpPr>
        <p:spPr>
          <a:xfrm>
            <a:off x="450574" y="1523999"/>
            <a:ext cx="9409043" cy="4790661"/>
          </a:xfrm>
        </p:spPr>
        <p:txBody>
          <a:bodyPr>
            <a:normAutofit fontScale="92500" lnSpcReduction="10000"/>
          </a:bodyPr>
          <a:lstStyle/>
          <a:p>
            <a:r>
              <a:rPr lang="en-US" sz="2400" dirty="0">
                <a:solidFill>
                  <a:schemeClr val="tx1"/>
                </a:solidFill>
                <a:latin typeface="Times New Roman" panose="02020603050405020304" pitchFamily="18" charset="0"/>
                <a:cs typeface="Times New Roman" panose="02020603050405020304" pitchFamily="18" charset="0"/>
              </a:rPr>
              <a:t>The LDF technique offers substantial advantages over other methods in allowing the continuous measurement of microvascular blood perfusion.</a:t>
            </a:r>
          </a:p>
          <a:p>
            <a:endParaRPr lang="en-US" sz="1600" dirty="0"/>
          </a:p>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The LDF may be used non-invasively </a:t>
            </a:r>
            <a:r>
              <a:rPr lang="en-US" sz="2400" dirty="0">
                <a:solidFill>
                  <a:schemeClr val="accent4"/>
                </a:solidFill>
                <a:latin typeface="Times New Roman" panose="02020603050405020304" pitchFamily="18" charset="0"/>
                <a:cs typeface="Times New Roman" panose="02020603050405020304" pitchFamily="18" charset="0"/>
              </a:rPr>
              <a:t>(since the probe is not actually required to touch the surface of the tissue) </a:t>
            </a:r>
            <a:r>
              <a:rPr lang="en-US" sz="2400" dirty="0">
                <a:solidFill>
                  <a:schemeClr val="tx1"/>
                </a:solidFill>
                <a:latin typeface="Times New Roman" panose="02020603050405020304" pitchFamily="18" charset="0"/>
                <a:cs typeface="Times New Roman" panose="02020603050405020304" pitchFamily="18" charset="0"/>
              </a:rPr>
              <a:t>and in no way harms or disturbs the normal physiological state of the microcirculation</a:t>
            </a:r>
          </a:p>
          <a:p>
            <a:pPr marL="346075" indent="-346075">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  LDF is both highly sensitive and responsive to local blood perfusion and is also versatile and easy to use for continuous monitoring. </a:t>
            </a:r>
            <a:endParaRPr lang="en-US" sz="1600" dirty="0"/>
          </a:p>
          <a:p>
            <a:pPr marL="342900" indent="-342900">
              <a:lnSpc>
                <a:spcPct val="120000"/>
              </a:lnSpc>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Continuous/real-time – response time 0.15s</a:t>
            </a:r>
          </a:p>
          <a:p>
            <a:pPr marL="342900" indent="-342900">
              <a:lnSpc>
                <a:spcPct val="120000"/>
              </a:lnSpc>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Sensitive to small changes</a:t>
            </a:r>
          </a:p>
          <a:p>
            <a:pPr marL="342900" indent="-342900">
              <a:lnSpc>
                <a:spcPct val="120000"/>
              </a:lnSpc>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May be used non-invasively , On skin or organ surface where exposed</a:t>
            </a:r>
          </a:p>
          <a:p>
            <a:pPr marL="342900" indent="-342900">
              <a:lnSpc>
                <a:spcPct val="120000"/>
              </a:lnSpc>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Small probe dimensions Minimal trauma where used invasively</a:t>
            </a:r>
          </a:p>
        </p:txBody>
      </p:sp>
    </p:spTree>
    <p:extLst>
      <p:ext uri="{BB962C8B-B14F-4D97-AF65-F5344CB8AC3E}">
        <p14:creationId xmlns:p14="http://schemas.microsoft.com/office/powerpoint/2010/main" val="2960768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9E1C8-0645-47C0-9142-AC38D0E26908}"/>
              </a:ext>
            </a:extLst>
          </p:cNvPr>
          <p:cNvSpPr>
            <a:spLocks noGrp="1"/>
          </p:cNvSpPr>
          <p:nvPr>
            <p:ph type="title"/>
          </p:nvPr>
        </p:nvSpPr>
        <p:spPr>
          <a:xfrm>
            <a:off x="671041" y="650561"/>
            <a:ext cx="8796925" cy="697570"/>
          </a:xfrm>
        </p:spPr>
        <p:txBody>
          <a:bodyPr>
            <a:normAutofit fontScale="90000"/>
          </a:bodyPr>
          <a:lstStyle/>
          <a:p>
            <a:br>
              <a:rPr lang="en-US" dirty="0"/>
            </a:br>
            <a:r>
              <a:rPr lang="en-US" sz="4800" b="1" i="1" dirty="0">
                <a:latin typeface="Times New Roman" panose="02020603050405020304" pitchFamily="18" charset="0"/>
                <a:cs typeface="Times New Roman" panose="02020603050405020304" pitchFamily="18" charset="0"/>
              </a:rPr>
              <a:t>Probes and Applications</a:t>
            </a:r>
          </a:p>
        </p:txBody>
      </p:sp>
      <p:sp>
        <p:nvSpPr>
          <p:cNvPr id="3" name="Text Placeholder 2">
            <a:extLst>
              <a:ext uri="{FF2B5EF4-FFF2-40B4-BE49-F238E27FC236}">
                <a16:creationId xmlns:a16="http://schemas.microsoft.com/office/drawing/2014/main" id="{B95F497E-C56B-4CFA-89E4-86CBC8E4B17B}"/>
              </a:ext>
            </a:extLst>
          </p:cNvPr>
          <p:cNvSpPr>
            <a:spLocks noGrp="1"/>
          </p:cNvSpPr>
          <p:nvPr>
            <p:ph type="body" idx="1"/>
          </p:nvPr>
        </p:nvSpPr>
        <p:spPr>
          <a:xfrm>
            <a:off x="477078" y="1537252"/>
            <a:ext cx="8796925" cy="3850596"/>
          </a:xfrm>
        </p:spPr>
        <p:txBody>
          <a:bodyPr/>
          <a:lstStyle/>
          <a:p>
            <a:endParaRPr lang="en-US" dirty="0">
              <a:solidFill>
                <a:schemeClr val="tx1"/>
              </a:solidFill>
            </a:endParaRPr>
          </a:p>
          <a:p>
            <a:pPr marL="342900" indent="-342900">
              <a:buFont typeface="Wingdings" panose="05000000000000000000" pitchFamily="2" charset="2"/>
              <a:buChar char="v"/>
            </a:pPr>
            <a:endParaRPr lang="en-US" sz="2800" dirty="0">
              <a:solidFill>
                <a:schemeClr val="tx1"/>
              </a:solidFill>
            </a:endParaRPr>
          </a:p>
          <a:p>
            <a:pPr marL="342900" indent="-342900">
              <a:buFont typeface="Wingdings" panose="05000000000000000000" pitchFamily="2" charset="2"/>
              <a:buChar char="v"/>
            </a:pPr>
            <a:r>
              <a:rPr lang="en-US" sz="2800" dirty="0">
                <a:solidFill>
                  <a:schemeClr val="tx1"/>
                </a:solidFill>
              </a:rPr>
              <a:t>Surface and Digit Probes</a:t>
            </a:r>
          </a:p>
          <a:p>
            <a:pPr marL="342900" indent="-342900">
              <a:buFont typeface="Wingdings" panose="05000000000000000000" pitchFamily="2" charset="2"/>
              <a:buChar char="v"/>
            </a:pPr>
            <a:r>
              <a:rPr lang="en-US" sz="2800" dirty="0" err="1">
                <a:solidFill>
                  <a:schemeClr val="tx1"/>
                </a:solidFill>
              </a:rPr>
              <a:t>Suturable</a:t>
            </a:r>
            <a:r>
              <a:rPr lang="en-US" sz="2800" dirty="0">
                <a:solidFill>
                  <a:schemeClr val="tx1"/>
                </a:solidFill>
              </a:rPr>
              <a:t> and Miniature Surface Probes</a:t>
            </a:r>
          </a:p>
          <a:p>
            <a:pPr marL="342900" indent="-342900">
              <a:buFont typeface="Wingdings" panose="05000000000000000000" pitchFamily="2" charset="2"/>
              <a:buChar char="v"/>
            </a:pPr>
            <a:r>
              <a:rPr lang="en-US" sz="2800" dirty="0">
                <a:solidFill>
                  <a:schemeClr val="tx1"/>
                </a:solidFill>
              </a:rPr>
              <a:t>Needle and Pencil Probes</a:t>
            </a:r>
          </a:p>
          <a:p>
            <a:pPr marL="342900" indent="-342900">
              <a:buFont typeface="Wingdings" panose="05000000000000000000" pitchFamily="2" charset="2"/>
              <a:buChar char="v"/>
            </a:pPr>
            <a:r>
              <a:rPr lang="en-US" sz="2800" dirty="0">
                <a:solidFill>
                  <a:schemeClr val="tx1"/>
                </a:solidFill>
              </a:rPr>
              <a:t>Single Fiber Probes</a:t>
            </a:r>
          </a:p>
          <a:p>
            <a:endParaRPr lang="en-US" dirty="0">
              <a:solidFill>
                <a:schemeClr val="tx1"/>
              </a:solidFill>
            </a:endParaRPr>
          </a:p>
        </p:txBody>
      </p:sp>
    </p:spTree>
    <p:extLst>
      <p:ext uri="{BB962C8B-B14F-4D97-AF65-F5344CB8AC3E}">
        <p14:creationId xmlns:p14="http://schemas.microsoft.com/office/powerpoint/2010/main" val="893522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5959E-6ABC-46E5-8513-989B5982D4B4}"/>
              </a:ext>
            </a:extLst>
          </p:cNvPr>
          <p:cNvSpPr>
            <a:spLocks noGrp="1"/>
          </p:cNvSpPr>
          <p:nvPr>
            <p:ph type="title"/>
          </p:nvPr>
        </p:nvSpPr>
        <p:spPr>
          <a:xfrm>
            <a:off x="332779" y="499779"/>
            <a:ext cx="8596668" cy="860400"/>
          </a:xfrm>
        </p:spPr>
        <p:txBody>
          <a:bodyPr>
            <a:normAutofit fontScale="90000"/>
          </a:bodyPr>
          <a:lstStyle/>
          <a:p>
            <a:br>
              <a:rPr lang="en-US" b="1" i="1" dirty="0">
                <a:latin typeface="Times New Roman" panose="02020603050405020304" pitchFamily="18" charset="0"/>
                <a:cs typeface="Times New Roman" panose="02020603050405020304" pitchFamily="18" charset="0"/>
              </a:rPr>
            </a:br>
            <a:r>
              <a:rPr lang="en-US" b="1" i="1" dirty="0">
                <a:latin typeface="Times New Roman" panose="02020603050405020304" pitchFamily="18" charset="0"/>
                <a:cs typeface="Times New Roman" panose="02020603050405020304" pitchFamily="18" charset="0"/>
              </a:rPr>
              <a:t>Surface and Digit Probes</a:t>
            </a:r>
          </a:p>
        </p:txBody>
      </p:sp>
      <p:pic>
        <p:nvPicPr>
          <p:cNvPr id="5" name="Picture 4">
            <a:extLst>
              <a:ext uri="{FF2B5EF4-FFF2-40B4-BE49-F238E27FC236}">
                <a16:creationId xmlns:a16="http://schemas.microsoft.com/office/drawing/2014/main" id="{EDB44DFA-F9E3-492D-9622-9F0989129733}"/>
              </a:ext>
            </a:extLst>
          </p:cNvPr>
          <p:cNvPicPr>
            <a:picLocks noChangeAspect="1"/>
          </p:cNvPicPr>
          <p:nvPr/>
        </p:nvPicPr>
        <p:blipFill>
          <a:blip r:embed="rId2"/>
          <a:stretch>
            <a:fillRect/>
          </a:stretch>
        </p:blipFill>
        <p:spPr>
          <a:xfrm>
            <a:off x="465300" y="1656522"/>
            <a:ext cx="4479232" cy="4758024"/>
          </a:xfrm>
          <a:prstGeom prst="rect">
            <a:avLst/>
          </a:prstGeom>
        </p:spPr>
      </p:pic>
      <p:sp>
        <p:nvSpPr>
          <p:cNvPr id="4" name="Text Placeholder 2">
            <a:extLst>
              <a:ext uri="{FF2B5EF4-FFF2-40B4-BE49-F238E27FC236}">
                <a16:creationId xmlns:a16="http://schemas.microsoft.com/office/drawing/2014/main" id="{235570CD-C747-4F22-9071-6D7C9BAB6FC5}"/>
              </a:ext>
            </a:extLst>
          </p:cNvPr>
          <p:cNvSpPr txBox="1">
            <a:spLocks/>
          </p:cNvSpPr>
          <p:nvPr/>
        </p:nvSpPr>
        <p:spPr>
          <a:xfrm>
            <a:off x="465300" y="1656522"/>
            <a:ext cx="4371743" cy="3837344"/>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endParaRPr lang="en-US"/>
          </a:p>
        </p:txBody>
      </p:sp>
      <p:pic>
        <p:nvPicPr>
          <p:cNvPr id="8" name="Picture 7">
            <a:extLst>
              <a:ext uri="{FF2B5EF4-FFF2-40B4-BE49-F238E27FC236}">
                <a16:creationId xmlns:a16="http://schemas.microsoft.com/office/drawing/2014/main" id="{990FF042-5119-4008-861E-11FA88486C07}"/>
              </a:ext>
            </a:extLst>
          </p:cNvPr>
          <p:cNvPicPr>
            <a:picLocks noChangeAspect="1"/>
          </p:cNvPicPr>
          <p:nvPr/>
        </p:nvPicPr>
        <p:blipFill>
          <a:blip r:embed="rId3"/>
          <a:stretch>
            <a:fillRect/>
          </a:stretch>
        </p:blipFill>
        <p:spPr>
          <a:xfrm>
            <a:off x="5764067" y="1474551"/>
            <a:ext cx="5999871" cy="3640788"/>
          </a:xfrm>
          <a:prstGeom prst="rect">
            <a:avLst/>
          </a:prstGeom>
        </p:spPr>
      </p:pic>
      <p:sp>
        <p:nvSpPr>
          <p:cNvPr id="9" name="Rectangle 8">
            <a:extLst>
              <a:ext uri="{FF2B5EF4-FFF2-40B4-BE49-F238E27FC236}">
                <a16:creationId xmlns:a16="http://schemas.microsoft.com/office/drawing/2014/main" id="{39865279-8228-47B7-B3D5-0371C1B0C0AB}"/>
              </a:ext>
            </a:extLst>
          </p:cNvPr>
          <p:cNvSpPr/>
          <p:nvPr/>
        </p:nvSpPr>
        <p:spPr>
          <a:xfrm>
            <a:off x="5340626" y="5306550"/>
            <a:ext cx="6096000" cy="1200329"/>
          </a:xfrm>
          <a:prstGeom prst="rect">
            <a:avLst/>
          </a:prstGeom>
        </p:spPr>
        <p:txBody>
          <a:bodyPr>
            <a:spAutoFit/>
          </a:bodyPr>
          <a:lstStyle/>
          <a:p>
            <a:r>
              <a:rPr lang="en-US" sz="2400" b="1" dirty="0">
                <a:latin typeface="Times New Roman" panose="02020603050405020304" pitchFamily="18" charset="0"/>
                <a:cs typeface="Times New Roman" panose="02020603050405020304" pitchFamily="18" charset="0"/>
              </a:rPr>
              <a:t>Applications:</a:t>
            </a:r>
          </a:p>
          <a:p>
            <a:r>
              <a:rPr lang="en-US" sz="2400" b="1" dirty="0">
                <a:latin typeface="Times New Roman" panose="02020603050405020304" pitchFamily="18" charset="0"/>
                <a:cs typeface="Times New Roman" panose="02020603050405020304" pitchFamily="18" charset="0"/>
              </a:rPr>
              <a:t>Skin, large organ,</a:t>
            </a:r>
          </a:p>
          <a:p>
            <a:pPr marR="52170"/>
            <a:r>
              <a:rPr lang="en-US" sz="2400" b="1" dirty="0">
                <a:latin typeface="Times New Roman" panose="02020603050405020304" pitchFamily="18" charset="0"/>
                <a:cs typeface="Times New Roman" panose="02020603050405020304" pitchFamily="18" charset="0"/>
              </a:rPr>
              <a:t>Noninvasive, Adhesive ring </a:t>
            </a:r>
          </a:p>
        </p:txBody>
      </p:sp>
    </p:spTree>
    <p:extLst>
      <p:ext uri="{BB962C8B-B14F-4D97-AF65-F5344CB8AC3E}">
        <p14:creationId xmlns:p14="http://schemas.microsoft.com/office/powerpoint/2010/main" val="1943604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0F1DD-515F-4172-83AF-A70F797212B1}"/>
              </a:ext>
            </a:extLst>
          </p:cNvPr>
          <p:cNvSpPr>
            <a:spLocks noGrp="1"/>
          </p:cNvSpPr>
          <p:nvPr>
            <p:ph type="title"/>
          </p:nvPr>
        </p:nvSpPr>
        <p:spPr>
          <a:xfrm>
            <a:off x="332779" y="344557"/>
            <a:ext cx="8596668" cy="578300"/>
          </a:xfrm>
        </p:spPr>
        <p:txBody>
          <a:bodyPr>
            <a:normAutofit fontScale="90000"/>
          </a:bodyPr>
          <a:lstStyle/>
          <a:p>
            <a:br>
              <a:rPr lang="en-US" b="1" i="1" dirty="0">
                <a:latin typeface="Times New Roman" panose="02020603050405020304" pitchFamily="18" charset="0"/>
                <a:cs typeface="Times New Roman" panose="02020603050405020304" pitchFamily="18" charset="0"/>
              </a:rPr>
            </a:br>
            <a:r>
              <a:rPr lang="en-US" b="1" i="1" dirty="0">
                <a:latin typeface="Times New Roman" panose="02020603050405020304" pitchFamily="18" charset="0"/>
                <a:cs typeface="Times New Roman" panose="02020603050405020304" pitchFamily="18" charset="0"/>
              </a:rPr>
              <a:t>Suture &amp; Miniature Surface Probes </a:t>
            </a:r>
          </a:p>
        </p:txBody>
      </p:sp>
      <p:pic>
        <p:nvPicPr>
          <p:cNvPr id="4" name="Picture 3">
            <a:extLst>
              <a:ext uri="{FF2B5EF4-FFF2-40B4-BE49-F238E27FC236}">
                <a16:creationId xmlns:a16="http://schemas.microsoft.com/office/drawing/2014/main" id="{4061D5E3-A360-40EE-8677-48DA84AD73A4}"/>
              </a:ext>
            </a:extLst>
          </p:cNvPr>
          <p:cNvPicPr>
            <a:picLocks noChangeAspect="1"/>
          </p:cNvPicPr>
          <p:nvPr/>
        </p:nvPicPr>
        <p:blipFill>
          <a:blip r:embed="rId3"/>
          <a:stretch>
            <a:fillRect/>
          </a:stretch>
        </p:blipFill>
        <p:spPr>
          <a:xfrm>
            <a:off x="332779" y="2014123"/>
            <a:ext cx="4640885" cy="3048000"/>
          </a:xfrm>
          <a:prstGeom prst="rect">
            <a:avLst/>
          </a:prstGeom>
        </p:spPr>
      </p:pic>
      <p:pic>
        <p:nvPicPr>
          <p:cNvPr id="5" name="Picture 4">
            <a:extLst>
              <a:ext uri="{FF2B5EF4-FFF2-40B4-BE49-F238E27FC236}">
                <a16:creationId xmlns:a16="http://schemas.microsoft.com/office/drawing/2014/main" id="{03F56519-8765-4197-8D7A-E8860C708C06}"/>
              </a:ext>
            </a:extLst>
          </p:cNvPr>
          <p:cNvPicPr>
            <a:picLocks noChangeAspect="1"/>
          </p:cNvPicPr>
          <p:nvPr/>
        </p:nvPicPr>
        <p:blipFill>
          <a:blip r:embed="rId4"/>
          <a:stretch>
            <a:fillRect/>
          </a:stretch>
        </p:blipFill>
        <p:spPr>
          <a:xfrm>
            <a:off x="5488883" y="2014123"/>
            <a:ext cx="6062689" cy="3048000"/>
          </a:xfrm>
          <a:prstGeom prst="rect">
            <a:avLst/>
          </a:prstGeom>
        </p:spPr>
      </p:pic>
      <p:sp>
        <p:nvSpPr>
          <p:cNvPr id="6" name="Rectangle 5">
            <a:extLst>
              <a:ext uri="{FF2B5EF4-FFF2-40B4-BE49-F238E27FC236}">
                <a16:creationId xmlns:a16="http://schemas.microsoft.com/office/drawing/2014/main" id="{FFAF61CE-9854-4630-B0F0-A6B781D41C9C}"/>
              </a:ext>
            </a:extLst>
          </p:cNvPr>
          <p:cNvSpPr/>
          <p:nvPr/>
        </p:nvSpPr>
        <p:spPr>
          <a:xfrm>
            <a:off x="662609" y="5559336"/>
            <a:ext cx="6096000" cy="954107"/>
          </a:xfrm>
          <a:prstGeom prst="rect">
            <a:avLst/>
          </a:prstGeom>
        </p:spPr>
        <p:txBody>
          <a:bodyPr>
            <a:spAutoFit/>
          </a:bodyPr>
          <a:lstStyle/>
          <a:p>
            <a:r>
              <a:rPr lang="en-US" sz="2800" b="1" dirty="0">
                <a:latin typeface="Times New Roman" panose="02020603050405020304" pitchFamily="18" charset="0"/>
                <a:cs typeface="Times New Roman" panose="02020603050405020304" pitchFamily="18" charset="0"/>
              </a:rPr>
              <a:t>Applications:</a:t>
            </a:r>
          </a:p>
          <a:p>
            <a:pPr marR="9000"/>
            <a:r>
              <a:rPr lang="en-US" sz="2800" b="1" dirty="0">
                <a:latin typeface="Times New Roman" panose="02020603050405020304" pitchFamily="18" charset="0"/>
                <a:cs typeface="Times New Roman" panose="02020603050405020304" pitchFamily="18" charset="0"/>
              </a:rPr>
              <a:t>Small organ, non invasive</a:t>
            </a:r>
          </a:p>
        </p:txBody>
      </p:sp>
    </p:spTree>
    <p:extLst>
      <p:ext uri="{BB962C8B-B14F-4D97-AF65-F5344CB8AC3E}">
        <p14:creationId xmlns:p14="http://schemas.microsoft.com/office/powerpoint/2010/main" val="3617156913"/>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Override1.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docProps/app.xml><?xml version="1.0" encoding="utf-8"?>
<Properties xmlns="http://schemas.openxmlformats.org/officeDocument/2006/extended-properties" xmlns:vt="http://schemas.openxmlformats.org/officeDocument/2006/docPropsVTypes">
  <Template/>
  <TotalTime>437</TotalTime>
  <Words>765</Words>
  <Application>Microsoft Office PowerPoint</Application>
  <PresentationFormat>Widescreen</PresentationFormat>
  <Paragraphs>85</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Tahoma</vt:lpstr>
      <vt:lpstr>Times New Roman</vt:lpstr>
      <vt:lpstr>Trebuchet MS</vt:lpstr>
      <vt:lpstr>Wingdings</vt:lpstr>
      <vt:lpstr>Wingdings 3</vt:lpstr>
      <vt:lpstr>Facet</vt:lpstr>
      <vt:lpstr>LASER BLOOD FLOW MEASURENT  &amp;  PORT WINE STAIN </vt:lpstr>
      <vt:lpstr>Outline</vt:lpstr>
      <vt:lpstr>Why using laser blood flow measurement </vt:lpstr>
      <vt:lpstr>What volume of tissue does the LDF measure? </vt:lpstr>
      <vt:lpstr> How does LDF work ?</vt:lpstr>
      <vt:lpstr> What are the advantages of LDF? </vt:lpstr>
      <vt:lpstr> Probes and Applications</vt:lpstr>
      <vt:lpstr> Surface and Digit Probes</vt:lpstr>
      <vt:lpstr> Suture &amp; Miniature Surface Probes </vt:lpstr>
      <vt:lpstr> Needle Probes </vt:lpstr>
      <vt:lpstr> Single Fiber Probes </vt:lpstr>
      <vt:lpstr> The Backscatter Signal</vt:lpstr>
      <vt:lpstr>What is a Port Wine Stain</vt:lpstr>
      <vt:lpstr>PowerPoint Presentation</vt:lpstr>
      <vt:lpstr>What Causes a Port Wine Stain? </vt:lpstr>
      <vt:lpstr>Port Wine Stain removal </vt:lpstr>
      <vt:lpstr>The Difference Between Flat and Thick Vascular lesions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LASER BLOOD FLOW MEASURENT</dc:title>
  <dc:creator>Mustfa</dc:creator>
  <cp:lastModifiedBy>Mustfa</cp:lastModifiedBy>
  <cp:revision>54</cp:revision>
  <dcterms:created xsi:type="dcterms:W3CDTF">2019-02-05T17:12:18Z</dcterms:created>
  <dcterms:modified xsi:type="dcterms:W3CDTF">2019-04-23T05:02:45Z</dcterms:modified>
</cp:coreProperties>
</file>