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6" r:id="rId7"/>
    <p:sldId id="267" r:id="rId8"/>
    <p:sldId id="268" r:id="rId9"/>
    <p:sldId id="262" r:id="rId10"/>
    <p:sldId id="269" r:id="rId11"/>
    <p:sldId id="259" r:id="rId12"/>
    <p:sldId id="263" r:id="rId13"/>
    <p:sldId id="264"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9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5/7/2019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5/7/2019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5/7/2019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6823" y="2262807"/>
            <a:ext cx="9798424" cy="2539289"/>
          </a:xfrm>
        </p:spPr>
        <p:txBody>
          <a:bodyPr>
            <a:normAutofit fontScale="90000"/>
          </a:bodyPr>
          <a:lstStyle/>
          <a:p>
            <a:r>
              <a:rPr lang="en-US" dirty="0" smtClean="0"/>
              <a:t>Lasers </a:t>
            </a:r>
            <a:r>
              <a:rPr lang="en-US" dirty="0"/>
              <a:t>in </a:t>
            </a:r>
            <a:r>
              <a:rPr lang="en-US" dirty="0" smtClean="0"/>
              <a:t>Cancer Treatment</a:t>
            </a:r>
            <a:r>
              <a:rPr lang="en-US" dirty="0"/>
              <a:t/>
            </a:r>
            <a:br>
              <a:rPr lang="en-US" dirty="0"/>
            </a:br>
            <a:endParaRPr lang="en-US" dirty="0"/>
          </a:p>
        </p:txBody>
      </p:sp>
    </p:spTree>
    <p:extLst>
      <p:ext uri="{BB962C8B-B14F-4D97-AF65-F5344CB8AC3E}">
        <p14:creationId xmlns:p14="http://schemas.microsoft.com/office/powerpoint/2010/main" val="40420512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753" y="1341344"/>
            <a:ext cx="5244353" cy="41719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9434" y="908236"/>
            <a:ext cx="4992221" cy="5038165"/>
          </a:xfrm>
          <a:prstGeom prst="rect">
            <a:avLst/>
          </a:prstGeom>
        </p:spPr>
      </p:pic>
    </p:spTree>
    <p:extLst>
      <p:ext uri="{BB962C8B-B14F-4D97-AF65-F5344CB8AC3E}">
        <p14:creationId xmlns:p14="http://schemas.microsoft.com/office/powerpoint/2010/main" val="2475091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306" y="242046"/>
            <a:ext cx="11403106" cy="6494929"/>
          </a:xfrm>
          <a:prstGeom prst="rect">
            <a:avLst/>
          </a:prstGeom>
        </p:spPr>
      </p:pic>
    </p:spTree>
    <p:extLst>
      <p:ext uri="{BB962C8B-B14F-4D97-AF65-F5344CB8AC3E}">
        <p14:creationId xmlns:p14="http://schemas.microsoft.com/office/powerpoint/2010/main" val="3741815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364" y="401302"/>
            <a:ext cx="8610600" cy="1293028"/>
          </a:xfrm>
        </p:spPr>
        <p:txBody>
          <a:bodyPr>
            <a:normAutofit fontScale="90000"/>
          </a:bodyPr>
          <a:lstStyle/>
          <a:p>
            <a:pPr algn="l"/>
            <a:r>
              <a:rPr lang="en-US" dirty="0" smtClean="0"/>
              <a:t/>
            </a:r>
            <a:br>
              <a:rPr lang="en-US" dirty="0" smtClean="0"/>
            </a:br>
            <a:r>
              <a:rPr lang="en-US" dirty="0"/>
              <a:t/>
            </a:r>
            <a:br>
              <a:rPr lang="en-US" dirty="0"/>
            </a:br>
            <a:r>
              <a:rPr lang="en-US" dirty="0" smtClean="0"/>
              <a:t>What </a:t>
            </a:r>
            <a:r>
              <a:rPr lang="en-US" dirty="0"/>
              <a:t>are the advantages of laser therapy?</a:t>
            </a:r>
            <a:br>
              <a:rPr lang="en-US" dirty="0"/>
            </a:br>
            <a:r>
              <a:rPr lang="en-US" dirty="0"/>
              <a:t/>
            </a:r>
            <a:br>
              <a:rPr lang="en-US" dirty="0"/>
            </a:br>
            <a:endParaRPr lang="en-US" dirty="0"/>
          </a:p>
        </p:txBody>
      </p:sp>
      <p:sp>
        <p:nvSpPr>
          <p:cNvPr id="3" name="Content Placeholder 2"/>
          <p:cNvSpPr>
            <a:spLocks noGrp="1"/>
          </p:cNvSpPr>
          <p:nvPr>
            <p:ph idx="1"/>
          </p:nvPr>
        </p:nvSpPr>
        <p:spPr>
          <a:xfrm>
            <a:off x="542364" y="1871830"/>
            <a:ext cx="10820400" cy="4024125"/>
          </a:xfrm>
        </p:spPr>
        <p:txBody>
          <a:bodyPr/>
          <a:lstStyle/>
          <a:p>
            <a:r>
              <a:rPr lang="en-US" dirty="0"/>
              <a:t>Lasers are more precise than standard surgical tools (scalpels), so they do less damage to normal tissues</a:t>
            </a:r>
            <a:r>
              <a:rPr lang="en-US" dirty="0" smtClean="0"/>
              <a:t>.</a:t>
            </a:r>
          </a:p>
          <a:p>
            <a:r>
              <a:rPr lang="en-US" dirty="0" smtClean="0"/>
              <a:t> </a:t>
            </a:r>
            <a:r>
              <a:rPr lang="en-US" dirty="0"/>
              <a:t>As a result, patients usually have less pain, bleeding, swelling, and scarring</a:t>
            </a:r>
            <a:r>
              <a:rPr lang="en-US" dirty="0" smtClean="0"/>
              <a:t>.</a:t>
            </a:r>
          </a:p>
          <a:p>
            <a:r>
              <a:rPr lang="en-US" dirty="0" smtClean="0"/>
              <a:t> </a:t>
            </a:r>
            <a:r>
              <a:rPr lang="en-US" dirty="0"/>
              <a:t>With laser therapy, operations are usually shorter. In fact, laser therapy can often be done on an outpatient basis</a:t>
            </a:r>
            <a:r>
              <a:rPr lang="en-US" dirty="0" smtClean="0"/>
              <a:t>.</a:t>
            </a:r>
          </a:p>
          <a:p>
            <a:r>
              <a:rPr lang="en-US" dirty="0" smtClean="0"/>
              <a:t> </a:t>
            </a:r>
            <a:r>
              <a:rPr lang="en-US" dirty="0"/>
              <a:t>It takes less time for patients to heal after laser surgery, and they are less likely to get infections</a:t>
            </a:r>
            <a:r>
              <a:rPr lang="en-US" dirty="0" smtClean="0"/>
              <a:t>.</a:t>
            </a:r>
          </a:p>
          <a:p>
            <a:r>
              <a:rPr lang="en-US" dirty="0" smtClean="0"/>
              <a:t> </a:t>
            </a:r>
            <a:r>
              <a:rPr lang="en-US" dirty="0"/>
              <a:t>Patients should consult with their health care provider about whether laser therapy is appropriate for them.</a:t>
            </a:r>
          </a:p>
        </p:txBody>
      </p:sp>
    </p:spTree>
    <p:extLst>
      <p:ext uri="{BB962C8B-B14F-4D97-AF65-F5344CB8AC3E}">
        <p14:creationId xmlns:p14="http://schemas.microsoft.com/office/powerpoint/2010/main" val="1449486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917" y="320620"/>
            <a:ext cx="8610600" cy="1293028"/>
          </a:xfrm>
        </p:spPr>
        <p:txBody>
          <a:bodyPr>
            <a:normAutofit fontScale="90000"/>
          </a:bodyPr>
          <a:lstStyle/>
          <a:p>
            <a:pPr algn="l"/>
            <a:r>
              <a:rPr lang="en-US" dirty="0" smtClean="0"/>
              <a:t/>
            </a:r>
            <a:br>
              <a:rPr lang="en-US" dirty="0" smtClean="0"/>
            </a:br>
            <a:r>
              <a:rPr lang="en-US" dirty="0"/>
              <a:t/>
            </a:r>
            <a:br>
              <a:rPr lang="en-US" dirty="0"/>
            </a:br>
            <a:r>
              <a:rPr lang="en-US" dirty="0" smtClean="0"/>
              <a:t>What </a:t>
            </a:r>
            <a:r>
              <a:rPr lang="en-US" dirty="0"/>
              <a:t>are the disadvantages of laser therapy?</a:t>
            </a:r>
            <a:br>
              <a:rPr lang="en-US" dirty="0"/>
            </a:br>
            <a:r>
              <a:rPr lang="en-US" dirty="0"/>
              <a:t/>
            </a:r>
            <a:br>
              <a:rPr lang="en-US" dirty="0"/>
            </a:br>
            <a:endParaRPr lang="en-US" dirty="0"/>
          </a:p>
        </p:txBody>
      </p:sp>
      <p:sp>
        <p:nvSpPr>
          <p:cNvPr id="3" name="Content Placeholder 2"/>
          <p:cNvSpPr>
            <a:spLocks noGrp="1"/>
          </p:cNvSpPr>
          <p:nvPr>
            <p:ph idx="1"/>
          </p:nvPr>
        </p:nvSpPr>
        <p:spPr>
          <a:xfrm>
            <a:off x="416859" y="1885278"/>
            <a:ext cx="10820400" cy="4024125"/>
          </a:xfrm>
        </p:spPr>
        <p:txBody>
          <a:bodyPr/>
          <a:lstStyle/>
          <a:p>
            <a:r>
              <a:rPr lang="en-US" dirty="0"/>
              <a:t>Laser therapy also has several limitations</a:t>
            </a:r>
            <a:r>
              <a:rPr lang="en-US" dirty="0" smtClean="0"/>
              <a:t>.</a:t>
            </a:r>
          </a:p>
          <a:p>
            <a:r>
              <a:rPr lang="en-US" dirty="0" smtClean="0"/>
              <a:t> </a:t>
            </a:r>
            <a:r>
              <a:rPr lang="en-US" dirty="0"/>
              <a:t>Surgeons must have specialized training before they can do laser therapy, and strict safety precautions must be followed. </a:t>
            </a:r>
            <a:endParaRPr lang="en-US" dirty="0" smtClean="0"/>
          </a:p>
          <a:p>
            <a:r>
              <a:rPr lang="en-US" dirty="0" smtClean="0"/>
              <a:t>Laser </a:t>
            </a:r>
            <a:r>
              <a:rPr lang="en-US" dirty="0"/>
              <a:t>therapy is expensive and requires bulky equipment. </a:t>
            </a:r>
            <a:endParaRPr lang="en-US" dirty="0" smtClean="0"/>
          </a:p>
          <a:p>
            <a:r>
              <a:rPr lang="en-US" dirty="0" smtClean="0"/>
              <a:t>In </a:t>
            </a:r>
            <a:r>
              <a:rPr lang="en-US" dirty="0"/>
              <a:t>addition, the effects of laser therapy may not last long, so doctors may have to repeat the treatment for a patient to get the full benefit.</a:t>
            </a:r>
          </a:p>
        </p:txBody>
      </p:sp>
    </p:spTree>
    <p:extLst>
      <p:ext uri="{BB962C8B-B14F-4D97-AF65-F5344CB8AC3E}">
        <p14:creationId xmlns:p14="http://schemas.microsoft.com/office/powerpoint/2010/main" val="1954339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470" y="670243"/>
            <a:ext cx="8610600" cy="1293028"/>
          </a:xfrm>
        </p:spPr>
        <p:txBody>
          <a:bodyPr>
            <a:normAutofit fontScale="90000"/>
          </a:bodyPr>
          <a:lstStyle/>
          <a:p>
            <a:pPr algn="l"/>
            <a:r>
              <a:rPr lang="en-US" dirty="0"/>
              <a:t/>
            </a:r>
            <a:br>
              <a:rPr lang="en-US" dirty="0"/>
            </a:br>
            <a:r>
              <a:rPr lang="en-US" dirty="0" smtClean="0"/>
              <a:t/>
            </a:r>
            <a:br>
              <a:rPr lang="en-US" dirty="0" smtClean="0"/>
            </a:br>
            <a:r>
              <a:rPr lang="en-US" dirty="0" smtClean="0"/>
              <a:t>What </a:t>
            </a:r>
            <a:r>
              <a:rPr lang="en-US" dirty="0"/>
              <a:t>does the future hold for laser therapy?</a:t>
            </a:r>
            <a:br>
              <a:rPr lang="en-US" dirty="0"/>
            </a:br>
            <a:r>
              <a:rPr lang="en-US" dirty="0"/>
              <a:t/>
            </a:r>
            <a:br>
              <a:rPr lang="en-US" dirty="0"/>
            </a:br>
            <a:endParaRPr lang="en-US" dirty="0"/>
          </a:p>
        </p:txBody>
      </p:sp>
      <p:sp>
        <p:nvSpPr>
          <p:cNvPr id="3" name="Content Placeholder 2"/>
          <p:cNvSpPr>
            <a:spLocks noGrp="1"/>
          </p:cNvSpPr>
          <p:nvPr>
            <p:ph idx="1"/>
          </p:nvPr>
        </p:nvSpPr>
        <p:spPr/>
        <p:txBody>
          <a:bodyPr/>
          <a:lstStyle/>
          <a:p>
            <a:r>
              <a:rPr lang="en-US" dirty="0"/>
              <a:t>In clinical trials (research studies), doctors are using lasers to treat cancers of the brain and prostate, among others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8230" y="2947427"/>
            <a:ext cx="7355540" cy="3661223"/>
          </a:xfrm>
          <a:prstGeom prst="rect">
            <a:avLst/>
          </a:prstGeom>
        </p:spPr>
      </p:pic>
    </p:spTree>
    <p:extLst>
      <p:ext uri="{BB962C8B-B14F-4D97-AF65-F5344CB8AC3E}">
        <p14:creationId xmlns:p14="http://schemas.microsoft.com/office/powerpoint/2010/main" val="1629369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070" y="1075765"/>
            <a:ext cx="8852647" cy="228600"/>
          </a:xfrm>
        </p:spPr>
        <p:txBody>
          <a:bodyPr>
            <a:normAutofit fontScale="90000"/>
          </a:bodyPr>
          <a:lstStyle/>
          <a:p>
            <a:pPr algn="l"/>
            <a:r>
              <a:rPr lang="en-US" dirty="0"/>
              <a:t>What is laser </a:t>
            </a:r>
            <a:r>
              <a:rPr lang="en-US" dirty="0" smtClean="0"/>
              <a:t>light?</a:t>
            </a:r>
            <a:r>
              <a:rPr lang="en-US" dirty="0"/>
              <a:t/>
            </a:r>
            <a:br>
              <a:rPr lang="en-US" dirty="0"/>
            </a:br>
            <a:endParaRPr lang="en-US" dirty="0"/>
          </a:p>
        </p:txBody>
      </p:sp>
      <p:sp>
        <p:nvSpPr>
          <p:cNvPr id="3" name="Content Placeholder 2"/>
          <p:cNvSpPr>
            <a:spLocks noGrp="1"/>
          </p:cNvSpPr>
          <p:nvPr>
            <p:ph idx="1"/>
          </p:nvPr>
        </p:nvSpPr>
        <p:spPr>
          <a:xfrm>
            <a:off x="363069" y="1398495"/>
            <a:ext cx="11389659" cy="5042646"/>
          </a:xfrm>
        </p:spPr>
        <p:txBody>
          <a:bodyPr/>
          <a:lstStyle/>
          <a:p>
            <a:endParaRPr lang="en-US" dirty="0" smtClean="0"/>
          </a:p>
          <a:p>
            <a:endParaRPr lang="en-US" dirty="0"/>
          </a:p>
          <a:p>
            <a:r>
              <a:rPr lang="en-US" dirty="0" smtClean="0"/>
              <a:t>The </a:t>
            </a:r>
            <a:r>
              <a:rPr lang="en-US" dirty="0"/>
              <a:t>term “laser” stands for light amplification by stimulated emission of radiation. Ordinary light, such as that from a light bulb, has many wavelengths and spreads in all directions</a:t>
            </a:r>
            <a:r>
              <a:rPr lang="en-US" dirty="0" smtClean="0"/>
              <a:t>.</a:t>
            </a:r>
          </a:p>
          <a:p>
            <a:r>
              <a:rPr lang="en-US" dirty="0" smtClean="0"/>
              <a:t> </a:t>
            </a:r>
            <a:r>
              <a:rPr lang="en-US" dirty="0"/>
              <a:t>Laser light, on the other hand, has a specific wavelength. It is focused in a narrow beam and creates a very high-intensity light. </a:t>
            </a:r>
            <a:endParaRPr lang="en-US" dirty="0" smtClean="0"/>
          </a:p>
          <a:p>
            <a:r>
              <a:rPr lang="en-US" dirty="0" smtClean="0"/>
              <a:t>This </a:t>
            </a:r>
            <a:r>
              <a:rPr lang="en-US" dirty="0"/>
              <a:t>powerful beam of light may be used to cut through steel or to shape diamonds. </a:t>
            </a:r>
            <a:endParaRPr lang="en-US" dirty="0" smtClean="0"/>
          </a:p>
          <a:p>
            <a:r>
              <a:rPr lang="en-US" dirty="0" smtClean="0"/>
              <a:t>Because </a:t>
            </a:r>
            <a:r>
              <a:rPr lang="en-US" dirty="0"/>
              <a:t>lasers can focus very accurately on tiny areas, they can also be used for very precise surgical work or for cutting through tissue (in place of a scalpel).</a:t>
            </a:r>
          </a:p>
        </p:txBody>
      </p:sp>
    </p:spTree>
    <p:extLst>
      <p:ext uri="{BB962C8B-B14F-4D97-AF65-F5344CB8AC3E}">
        <p14:creationId xmlns:p14="http://schemas.microsoft.com/office/powerpoint/2010/main" val="223373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9220"/>
            <a:ext cx="8610600" cy="1293028"/>
          </a:xfrm>
        </p:spPr>
        <p:txBody>
          <a:bodyPr>
            <a:normAutofit/>
          </a:bodyPr>
          <a:lstStyle/>
          <a:p>
            <a:pPr algn="l"/>
            <a:r>
              <a:rPr lang="en-US" dirty="0"/>
              <a:t>What is laser </a:t>
            </a:r>
            <a:r>
              <a:rPr lang="en-US" dirty="0" smtClean="0"/>
              <a:t>therapy?</a:t>
            </a:r>
            <a:endParaRPr lang="en-US" dirty="0"/>
          </a:p>
        </p:txBody>
      </p:sp>
      <p:sp>
        <p:nvSpPr>
          <p:cNvPr id="3" name="Content Placeholder 2"/>
          <p:cNvSpPr>
            <a:spLocks noGrp="1"/>
          </p:cNvSpPr>
          <p:nvPr>
            <p:ph idx="1"/>
          </p:nvPr>
        </p:nvSpPr>
        <p:spPr/>
        <p:txBody>
          <a:bodyPr/>
          <a:lstStyle/>
          <a:p>
            <a:r>
              <a:rPr lang="en-US" dirty="0"/>
              <a:t>Laser therapy uses high-intensity light to treat cancer and other illnesses. </a:t>
            </a:r>
            <a:endParaRPr lang="en-US" dirty="0" smtClean="0"/>
          </a:p>
          <a:p>
            <a:endParaRPr lang="en-US" dirty="0" smtClean="0"/>
          </a:p>
          <a:p>
            <a:endParaRPr lang="en-US" dirty="0"/>
          </a:p>
          <a:p>
            <a:r>
              <a:rPr lang="en-US" dirty="0" smtClean="0"/>
              <a:t>Lasers </a:t>
            </a:r>
            <a:r>
              <a:rPr lang="en-US" dirty="0"/>
              <a:t>can be used to shrink or destroy tumors or precancerous growths. </a:t>
            </a:r>
            <a:endParaRPr lang="en-US" dirty="0" smtClean="0"/>
          </a:p>
          <a:p>
            <a:endParaRPr lang="en-US" dirty="0"/>
          </a:p>
          <a:p>
            <a:r>
              <a:rPr lang="en-US" dirty="0" smtClean="0"/>
              <a:t>Lasers </a:t>
            </a:r>
            <a:r>
              <a:rPr lang="en-US" dirty="0"/>
              <a:t>are most commonly used to treat superficial cancers (cancers on the surface of the body or the lining of internal organs) such as basal cell skin cancer and the very early stages of some cancers, such as cervical, penile, vaginal, vulvar, and non-small cell lung cancer.</a:t>
            </a:r>
          </a:p>
        </p:txBody>
      </p:sp>
    </p:spTree>
    <p:extLst>
      <p:ext uri="{BB962C8B-B14F-4D97-AF65-F5344CB8AC3E}">
        <p14:creationId xmlns:p14="http://schemas.microsoft.com/office/powerpoint/2010/main" val="3998870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951258" cy="1882589"/>
          </a:xfrm>
        </p:spPr>
        <p:txBody>
          <a:bodyPr>
            <a:normAutofit fontScale="90000"/>
          </a:bodyPr>
          <a:lstStyle/>
          <a:p>
            <a:pPr algn="l"/>
            <a:r>
              <a:rPr lang="en-US" dirty="0" smtClean="0"/>
              <a:t/>
            </a:r>
            <a:br>
              <a:rPr lang="en-US" dirty="0" smtClean="0"/>
            </a:br>
            <a:r>
              <a:rPr lang="en-US" dirty="0"/>
              <a:t/>
            </a:r>
            <a:br>
              <a:rPr lang="en-US" dirty="0"/>
            </a:br>
            <a:r>
              <a:rPr lang="en-US" dirty="0" smtClean="0"/>
              <a:t>How </a:t>
            </a:r>
            <a:r>
              <a:rPr lang="en-US" dirty="0"/>
              <a:t>is laser therapy given to the patient?</a:t>
            </a:r>
            <a:br>
              <a:rPr lang="en-US" dirty="0"/>
            </a:br>
            <a:r>
              <a:rPr lang="en-US" dirty="0"/>
              <a:t/>
            </a:r>
            <a:br>
              <a:rPr lang="en-US" dirty="0"/>
            </a:br>
            <a:endParaRPr lang="en-US" dirty="0"/>
          </a:p>
        </p:txBody>
      </p:sp>
      <p:sp>
        <p:nvSpPr>
          <p:cNvPr id="3" name="Content Placeholder 2"/>
          <p:cNvSpPr>
            <a:spLocks noGrp="1"/>
          </p:cNvSpPr>
          <p:nvPr>
            <p:ph idx="1"/>
          </p:nvPr>
        </p:nvSpPr>
        <p:spPr>
          <a:xfrm>
            <a:off x="363071" y="1707776"/>
            <a:ext cx="11143129" cy="4510909"/>
          </a:xfrm>
        </p:spPr>
        <p:txBody>
          <a:bodyPr/>
          <a:lstStyle/>
          <a:p>
            <a:r>
              <a:rPr lang="en-US" dirty="0"/>
              <a:t>Laser therapy is often given through a flexible endoscope (a thin, lighted tube used to look at tissues inside the body</a:t>
            </a:r>
            <a:r>
              <a:rPr lang="en-US" dirty="0" smtClean="0"/>
              <a:t>).</a:t>
            </a:r>
          </a:p>
          <a:p>
            <a:endParaRPr lang="en-US" dirty="0"/>
          </a:p>
          <a:p>
            <a:r>
              <a:rPr lang="en-US" dirty="0" smtClean="0"/>
              <a:t> </a:t>
            </a:r>
            <a:r>
              <a:rPr lang="en-US" dirty="0"/>
              <a:t>The endoscope is fitted with optical fibers (thin fibers that transmit light). It is inserted through an opening in the body, such as the mouth, nose, anus, or vagina</a:t>
            </a:r>
            <a:r>
              <a:rPr lang="en-US" dirty="0" smtClean="0"/>
              <a:t>.</a:t>
            </a:r>
          </a:p>
          <a:p>
            <a:r>
              <a:rPr lang="en-US" dirty="0" smtClean="0"/>
              <a:t> </a:t>
            </a:r>
            <a:r>
              <a:rPr lang="en-US" dirty="0"/>
              <a:t>Laser light is then precisely aimed to cut or destroy a tumor.</a:t>
            </a:r>
          </a:p>
        </p:txBody>
      </p:sp>
    </p:spTree>
    <p:extLst>
      <p:ext uri="{BB962C8B-B14F-4D97-AF65-F5344CB8AC3E}">
        <p14:creationId xmlns:p14="http://schemas.microsoft.com/office/powerpoint/2010/main" val="464010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302" y="712694"/>
            <a:ext cx="4764180" cy="512332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3980" y="853887"/>
            <a:ext cx="3571875" cy="4840941"/>
          </a:xfrm>
          <a:prstGeom prst="rect">
            <a:avLst/>
          </a:prstGeom>
        </p:spPr>
      </p:pic>
    </p:spTree>
    <p:extLst>
      <p:ext uri="{BB962C8B-B14F-4D97-AF65-F5344CB8AC3E}">
        <p14:creationId xmlns:p14="http://schemas.microsoft.com/office/powerpoint/2010/main" val="2939339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5458" y="685801"/>
            <a:ext cx="10820400" cy="4968108"/>
          </a:xfrm>
        </p:spPr>
        <p:txBody>
          <a:bodyPr/>
          <a:lstStyle/>
          <a:p>
            <a:r>
              <a:rPr lang="en-US" dirty="0"/>
              <a:t>Laser-induced interstitial thermotherapy (LITT</a:t>
            </a:r>
            <a:r>
              <a:rPr lang="en-US" dirty="0" smtClean="0"/>
              <a:t>), </a:t>
            </a:r>
            <a:r>
              <a:rPr lang="en-US" dirty="0"/>
              <a:t>or interstitial laser photocoagulation, also uses lasers to treat some cancers. </a:t>
            </a:r>
            <a:endParaRPr lang="en-US" dirty="0" smtClean="0"/>
          </a:p>
          <a:p>
            <a:r>
              <a:rPr lang="en-US" dirty="0" smtClean="0"/>
              <a:t>LITT </a:t>
            </a:r>
            <a:r>
              <a:rPr lang="en-US" dirty="0"/>
              <a:t>is similar to a cancer treatment called hyperthermia</a:t>
            </a:r>
            <a:r>
              <a:rPr lang="en-US" dirty="0" smtClean="0"/>
              <a:t>,</a:t>
            </a:r>
          </a:p>
          <a:p>
            <a:r>
              <a:rPr lang="en-US" dirty="0" smtClean="0"/>
              <a:t> </a:t>
            </a:r>
            <a:r>
              <a:rPr lang="en-US" dirty="0"/>
              <a:t>which uses heat to shrink tumors by damaging or killing cancer cells. (More information about hyperthermia is available in the NCI fact sheet Hyperthermia in Cancer Treatment.) During LITT, an optical fiber is inserted into a tumor. </a:t>
            </a:r>
            <a:endParaRPr lang="en-US" dirty="0" smtClean="0"/>
          </a:p>
          <a:p>
            <a:r>
              <a:rPr lang="en-US" dirty="0" smtClean="0"/>
              <a:t>Laser </a:t>
            </a:r>
            <a:r>
              <a:rPr lang="en-US" dirty="0"/>
              <a:t>light at the tip of the fiber raises the temperature of the tumor cells and damages or destroys them. LITT is sometimes used to shrink tumors in the liver.</a:t>
            </a:r>
          </a:p>
        </p:txBody>
      </p:sp>
    </p:spTree>
    <p:extLst>
      <p:ext uri="{BB962C8B-B14F-4D97-AF65-F5344CB8AC3E}">
        <p14:creationId xmlns:p14="http://schemas.microsoft.com/office/powerpoint/2010/main" val="1586075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094" y="779929"/>
            <a:ext cx="11335870" cy="5446059"/>
          </a:xfrm>
          <a:prstGeom prst="rect">
            <a:avLst/>
          </a:prstGeom>
        </p:spPr>
      </p:pic>
    </p:spTree>
    <p:extLst>
      <p:ext uri="{BB962C8B-B14F-4D97-AF65-F5344CB8AC3E}">
        <p14:creationId xmlns:p14="http://schemas.microsoft.com/office/powerpoint/2010/main" val="487003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2729" y="739588"/>
            <a:ext cx="11183471" cy="5479097"/>
          </a:xfrm>
        </p:spPr>
        <p:txBody>
          <a:bodyPr/>
          <a:lstStyle/>
          <a:p>
            <a:r>
              <a:rPr lang="en-US" dirty="0"/>
              <a:t>Photodynamic therapy (PDT) is another type of cancer treatment that uses lasers. In PDT, a certain drug, called a photosensitizer or photosensitizing agent, is injected into a patient and absorbed by cells all over the patient’s body. </a:t>
            </a:r>
            <a:endParaRPr lang="en-US" dirty="0" smtClean="0"/>
          </a:p>
          <a:p>
            <a:endParaRPr lang="en-US" dirty="0" smtClean="0"/>
          </a:p>
          <a:p>
            <a:endParaRPr lang="en-US" dirty="0"/>
          </a:p>
          <a:p>
            <a:r>
              <a:rPr lang="en-US" dirty="0" smtClean="0"/>
              <a:t>After </a:t>
            </a:r>
            <a:r>
              <a:rPr lang="en-US" dirty="0"/>
              <a:t>a couple of days, the agent is found mostly in cancer cells. Laser light is then used to activate the agent and destroy cancer cells. </a:t>
            </a:r>
            <a:endParaRPr lang="en-US" dirty="0" smtClean="0"/>
          </a:p>
          <a:p>
            <a:endParaRPr lang="en-US" dirty="0" smtClean="0"/>
          </a:p>
          <a:p>
            <a:r>
              <a:rPr lang="en-US" dirty="0" smtClean="0"/>
              <a:t>Because </a:t>
            </a:r>
            <a:r>
              <a:rPr lang="en-US" dirty="0"/>
              <a:t>the photosensitizer makes the skin and eyes sensitive to light afterwards, patients are advised to avoid direct sunlight and bright indoor light during that time. </a:t>
            </a:r>
          </a:p>
          <a:p>
            <a:endParaRPr lang="en-US" dirty="0"/>
          </a:p>
        </p:txBody>
      </p:sp>
    </p:spTree>
    <p:extLst>
      <p:ext uri="{BB962C8B-B14F-4D97-AF65-F5344CB8AC3E}">
        <p14:creationId xmlns:p14="http://schemas.microsoft.com/office/powerpoint/2010/main" val="18205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8387" y="581816"/>
            <a:ext cx="7139884" cy="954107"/>
          </a:xfrm>
          <a:prstGeom prst="rect">
            <a:avLst/>
          </a:prstGeom>
        </p:spPr>
        <p:txBody>
          <a:bodyPr wrap="square">
            <a:spAutoFit/>
          </a:bodyPr>
          <a:lstStyle/>
          <a:p>
            <a:r>
              <a:rPr lang="en-US" sz="2800" dirty="0"/>
              <a:t>What types of lasers are used in cancer treatment?</a:t>
            </a:r>
          </a:p>
        </p:txBody>
      </p:sp>
      <p:sp>
        <p:nvSpPr>
          <p:cNvPr id="5" name="Rectangle 4"/>
          <p:cNvSpPr/>
          <p:nvPr/>
        </p:nvSpPr>
        <p:spPr>
          <a:xfrm>
            <a:off x="350128" y="1790797"/>
            <a:ext cx="11295025" cy="4801314"/>
          </a:xfrm>
          <a:prstGeom prst="rect">
            <a:avLst/>
          </a:prstGeom>
        </p:spPr>
        <p:txBody>
          <a:bodyPr wrap="square">
            <a:spAutoFit/>
          </a:bodyPr>
          <a:lstStyle/>
          <a:p>
            <a:pPr marL="285750" indent="-285750">
              <a:buFont typeface="Arial" panose="020B0604020202020204" pitchFamily="34" charset="0"/>
              <a:buChar char="•"/>
            </a:pPr>
            <a:r>
              <a:rPr lang="en-US" dirty="0"/>
              <a:t>Three types of lasers are used to treat cancer</a:t>
            </a:r>
            <a:r>
              <a:rPr lang="en-US" dirty="0" smtClean="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 </a:t>
            </a:r>
            <a:r>
              <a:rPr lang="en-US" dirty="0"/>
              <a:t>carbon dioxide (CO2) lasers, argon lasers, and </a:t>
            </a:r>
            <a:r>
              <a:rPr lang="en-US" dirty="0" err="1"/>
              <a:t>neodymium:yttrium-aluminum-garnet</a:t>
            </a:r>
            <a:r>
              <a:rPr lang="en-US" dirty="0"/>
              <a:t> (</a:t>
            </a:r>
            <a:r>
              <a:rPr lang="en-US" dirty="0" err="1"/>
              <a:t>Nd:YAG</a:t>
            </a:r>
            <a:r>
              <a:rPr lang="en-US" dirty="0"/>
              <a:t>) lasers. Each of these can shrink or destroy tumors and can be used with endoscopes.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CO2 and argon lasers can cut the skin’s surface without going into deeper layers. Thus, they can be used to remove superficial cancers, such as skin cancer. In contrast, the </a:t>
            </a:r>
            <a:r>
              <a:rPr lang="en-US" dirty="0" err="1"/>
              <a:t>Nd:YAG</a:t>
            </a:r>
            <a:r>
              <a:rPr lang="en-US" dirty="0"/>
              <a:t> laser is more commonly applied through an endoscope to treat internal organs, such as the uterus, esophagus, and colon.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err="1"/>
              <a:t>Nd:YAG</a:t>
            </a:r>
            <a:r>
              <a:rPr lang="en-US" dirty="0"/>
              <a:t> laser light can also travel through optical fibers into specific areas of the body during LITT. Argon lasers are often used to activate the drugs used in PDT</a:t>
            </a:r>
            <a:r>
              <a:rPr lang="en-US" dirty="0" smtClean="0"/>
              <a:t>.</a:t>
            </a:r>
          </a:p>
          <a:p>
            <a:pPr marL="285750" indent="-285750">
              <a:buFont typeface="Arial" panose="020B0604020202020204" pitchFamily="34" charset="0"/>
              <a:buChar char="•"/>
            </a:pPr>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17863891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Vapor Trail</Template>
  <TotalTime>35</TotalTime>
  <Words>820</Words>
  <Application>Microsoft Office PowerPoint</Application>
  <PresentationFormat>Widescreen</PresentationFormat>
  <Paragraphs>54</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Century Gothic</vt:lpstr>
      <vt:lpstr>Vapor Trail</vt:lpstr>
      <vt:lpstr>Lasers in Cancer Treatment </vt:lpstr>
      <vt:lpstr>What is laser light? </vt:lpstr>
      <vt:lpstr>What is laser therapy?</vt:lpstr>
      <vt:lpstr>  How is laser therapy given to the patient?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What are the advantages of laser therapy?  </vt:lpstr>
      <vt:lpstr>  What are the disadvantages of laser therapy?  </vt:lpstr>
      <vt:lpstr>  What does the future hold for laser therapy?  </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Lasers in Cancer Treatment</dc:title>
  <dc:creator>DR.Ahmed Saker 2O14</dc:creator>
  <cp:lastModifiedBy>COMC</cp:lastModifiedBy>
  <cp:revision>5</cp:revision>
  <dcterms:created xsi:type="dcterms:W3CDTF">2019-04-17T20:26:05Z</dcterms:created>
  <dcterms:modified xsi:type="dcterms:W3CDTF">2019-05-07T06:33:22Z</dcterms:modified>
</cp:coreProperties>
</file>